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31"/>
  </p:notesMasterIdLst>
  <p:sldIdLst>
    <p:sldId id="256" r:id="rId3"/>
    <p:sldId id="353" r:id="rId4"/>
    <p:sldId id="264" r:id="rId5"/>
    <p:sldId id="340" r:id="rId6"/>
    <p:sldId id="341" r:id="rId7"/>
    <p:sldId id="269" r:id="rId8"/>
    <p:sldId id="352" r:id="rId9"/>
    <p:sldId id="342" r:id="rId10"/>
    <p:sldId id="343" r:id="rId11"/>
    <p:sldId id="345" r:id="rId12"/>
    <p:sldId id="366" r:id="rId13"/>
    <p:sldId id="365" r:id="rId14"/>
    <p:sldId id="265" r:id="rId15"/>
    <p:sldId id="348" r:id="rId16"/>
    <p:sldId id="349" r:id="rId17"/>
    <p:sldId id="350" r:id="rId18"/>
    <p:sldId id="354" r:id="rId19"/>
    <p:sldId id="358" r:id="rId20"/>
    <p:sldId id="355" r:id="rId21"/>
    <p:sldId id="359" r:id="rId22"/>
    <p:sldId id="357" r:id="rId23"/>
    <p:sldId id="356" r:id="rId24"/>
    <p:sldId id="360" r:id="rId25"/>
    <p:sldId id="361" r:id="rId26"/>
    <p:sldId id="364" r:id="rId27"/>
    <p:sldId id="362" r:id="rId28"/>
    <p:sldId id="363" r:id="rId29"/>
    <p:sldId id="338" r:id="rId30"/>
  </p:sldIdLst>
  <p:sldSz cx="9144000" cy="5143500" type="screen16x9"/>
  <p:notesSz cx="6858000" cy="9144000"/>
  <p:embeddedFontLst>
    <p:embeddedFont>
      <p:font typeface="Alata" pitchFamily="2" charset="77"/>
      <p:regular r:id="rId32"/>
    </p:embeddedFont>
    <p:embeddedFont>
      <p:font typeface="Didact Gothic" pitchFamily="2" charset="0"/>
      <p:regular r:id="rId33"/>
    </p:embeddedFont>
    <p:embeddedFont>
      <p:font typeface="Lora" pitchFamily="2" charset="77"/>
      <p:regular r:id="rId34"/>
      <p:bold r:id="rId35"/>
      <p:italic r:id="rId36"/>
      <p:boldItalic r:id="rId37"/>
    </p:embeddedFont>
    <p:embeddedFont>
      <p:font typeface="Proxima Nova" panose="02000506030000020004" pitchFamily="2" charset="0"/>
      <p:regular r:id="rId38"/>
      <p:bold r:id="rId39"/>
      <p:italic r:id="rId40"/>
      <p:boldItalic r:id="rId41"/>
    </p:embeddedFont>
    <p:embeddedFont>
      <p:font typeface="Proxima Nova Semibold" panose="02000506030000020004" pitchFamily="2" charset="0"/>
      <p:regular r:id="rId42"/>
      <p:bold r:id="rId43"/>
      <p:italic r:id="rId44"/>
      <p:boldItalic r:id="rId45"/>
    </p:embeddedFont>
    <p:embeddedFont>
      <p:font typeface="Roboto Condensed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68B431-18A2-4942-9DEB-807120F9882C}">
  <a:tblStyle styleId="{5A68B431-18A2-4942-9DEB-807120F988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0"/>
    <p:restoredTop sz="94754"/>
  </p:normalViewPr>
  <p:slideViewPr>
    <p:cSldViewPr snapToGrid="0" snapToObjects="1">
      <p:cViewPr varScale="1">
        <p:scale>
          <a:sx n="132" d="100"/>
          <a:sy n="132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4b5c09cf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4b5c09cf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7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78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77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xl_extra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xl_extra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de10487c1_5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de10487c1_5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55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723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33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38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423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04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4b5c09cf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4b5c09cf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285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273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484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127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900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376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85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1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06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0" name="Google Shape;16470;g6def91b91d_0_37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1" name="Google Shape;16471;g6def91b91d_0_37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de10487c1_2_3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de10487c1_2_3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4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9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xl_extra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xl_extra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xl_extra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xl_extra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491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de10487c1_5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de10487c1_5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84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dda2f5e5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dda2f5e5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65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86025" y="1531025"/>
            <a:ext cx="4569600" cy="15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86028" y="3151489"/>
            <a:ext cx="43011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195968" y="-20700"/>
            <a:ext cx="5344028" cy="5331342"/>
            <a:chOff x="-1195968" y="-20700"/>
            <a:chExt cx="5344028" cy="5331342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195968" y="2578233"/>
              <a:ext cx="3942832" cy="2732409"/>
              <a:chOff x="-1182160" y="2564425"/>
              <a:chExt cx="3942832" cy="273240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-1182160" y="2564425"/>
                <a:ext cx="2876578" cy="2732409"/>
              </a:xfrm>
              <a:custGeom>
                <a:avLst/>
                <a:gdLst/>
                <a:ahLst/>
                <a:cxnLst/>
                <a:rect l="l" t="t" r="r" b="b"/>
                <a:pathLst>
                  <a:path w="34691" h="33062" extrusionOk="0">
                    <a:moveTo>
                      <a:pt x="33065" y="1"/>
                    </a:moveTo>
                    <a:lnTo>
                      <a:pt x="1" y="33062"/>
                    </a:lnTo>
                    <a:lnTo>
                      <a:pt x="3250" y="33062"/>
                    </a:lnTo>
                    <a:lnTo>
                      <a:pt x="34691" y="1627"/>
                    </a:lnTo>
                    <a:lnTo>
                      <a:pt x="330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643142" y="2833167"/>
                <a:ext cx="2606673" cy="2463647"/>
              </a:xfrm>
              <a:custGeom>
                <a:avLst/>
                <a:gdLst/>
                <a:ahLst/>
                <a:cxnLst/>
                <a:rect l="l" t="t" r="r" b="b"/>
                <a:pathLst>
                  <a:path w="31436" h="29810" extrusionOk="0">
                    <a:moveTo>
                      <a:pt x="29810" y="1"/>
                    </a:moveTo>
                    <a:lnTo>
                      <a:pt x="1" y="29810"/>
                    </a:lnTo>
                    <a:lnTo>
                      <a:pt x="3243" y="29810"/>
                    </a:lnTo>
                    <a:lnTo>
                      <a:pt x="31436" y="1620"/>
                    </a:lnTo>
                    <a:lnTo>
                      <a:pt x="2981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112084" y="3097943"/>
                <a:ext cx="2340997" cy="2198853"/>
              </a:xfrm>
              <a:custGeom>
                <a:avLst/>
                <a:gdLst/>
                <a:ahLst/>
                <a:cxnLst/>
                <a:rect l="l" t="t" r="r" b="b"/>
                <a:pathLst>
                  <a:path w="28232" h="26606" extrusionOk="0">
                    <a:moveTo>
                      <a:pt x="26608" y="1"/>
                    </a:moveTo>
                    <a:lnTo>
                      <a:pt x="0" y="26606"/>
                    </a:lnTo>
                    <a:lnTo>
                      <a:pt x="3249" y="26606"/>
                    </a:lnTo>
                    <a:lnTo>
                      <a:pt x="28231" y="1627"/>
                    </a:lnTo>
                    <a:lnTo>
                      <a:pt x="266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19720" y="3362718"/>
                <a:ext cx="2075653" cy="1934058"/>
              </a:xfrm>
              <a:custGeom>
                <a:avLst/>
                <a:gdLst/>
                <a:ahLst/>
                <a:cxnLst/>
                <a:rect l="l" t="t" r="r" b="b"/>
                <a:pathLst>
                  <a:path w="25032" h="23402" extrusionOk="0">
                    <a:moveTo>
                      <a:pt x="23405" y="0"/>
                    </a:moveTo>
                    <a:lnTo>
                      <a:pt x="1" y="23402"/>
                    </a:lnTo>
                    <a:lnTo>
                      <a:pt x="3250" y="23402"/>
                    </a:lnTo>
                    <a:lnTo>
                      <a:pt x="25032" y="1623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51358" y="3628072"/>
                <a:ext cx="1809314" cy="1668685"/>
              </a:xfrm>
              <a:custGeom>
                <a:avLst/>
                <a:gdLst/>
                <a:ahLst/>
                <a:cxnLst/>
                <a:rect l="l" t="t" r="r" b="b"/>
                <a:pathLst>
                  <a:path w="21820" h="20191" extrusionOk="0">
                    <a:moveTo>
                      <a:pt x="20197" y="1"/>
                    </a:moveTo>
                    <a:lnTo>
                      <a:pt x="0" y="20191"/>
                    </a:lnTo>
                    <a:lnTo>
                      <a:pt x="3245" y="20191"/>
                    </a:lnTo>
                    <a:lnTo>
                      <a:pt x="21820" y="1616"/>
                    </a:lnTo>
                    <a:lnTo>
                      <a:pt x="201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>
              <a:off x="254850" y="2571750"/>
              <a:ext cx="2583811" cy="2583483"/>
            </a:xfrm>
            <a:custGeom>
              <a:avLst/>
              <a:gdLst/>
              <a:ahLst/>
              <a:cxnLst/>
              <a:rect l="l" t="t" r="r" b="b"/>
              <a:pathLst>
                <a:path w="31020" h="31017" extrusionOk="0">
                  <a:moveTo>
                    <a:pt x="15508" y="1"/>
                  </a:moveTo>
                  <a:lnTo>
                    <a:pt x="0" y="15509"/>
                  </a:lnTo>
                  <a:lnTo>
                    <a:pt x="15508" y="31017"/>
                  </a:lnTo>
                  <a:lnTo>
                    <a:pt x="31019" y="15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-482950" y="-2660"/>
              <a:ext cx="4631011" cy="2593609"/>
              <a:chOff x="-443996" y="-28792"/>
              <a:chExt cx="4591979" cy="259750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5821" y="-28792"/>
                <a:ext cx="1368092" cy="1226607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14426" extrusionOk="0">
                    <a:moveTo>
                      <a:pt x="12848" y="0"/>
                    </a:moveTo>
                    <a:lnTo>
                      <a:pt x="1" y="12847"/>
                    </a:lnTo>
                    <a:lnTo>
                      <a:pt x="15" y="12865"/>
                    </a:lnTo>
                    <a:lnTo>
                      <a:pt x="59" y="12820"/>
                    </a:lnTo>
                    <a:lnTo>
                      <a:pt x="1665" y="14426"/>
                    </a:lnTo>
                    <a:lnTo>
                      <a:pt x="16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40150" y="-28792"/>
                <a:ext cx="2463332" cy="2325077"/>
              </a:xfrm>
              <a:custGeom>
                <a:avLst/>
                <a:gdLst/>
                <a:ahLst/>
                <a:cxnLst/>
                <a:rect l="l" t="t" r="r" b="b"/>
                <a:pathLst>
                  <a:path w="28971" h="27345" extrusionOk="0">
                    <a:moveTo>
                      <a:pt x="25722" y="0"/>
                    </a:moveTo>
                    <a:lnTo>
                      <a:pt x="0" y="25722"/>
                    </a:lnTo>
                    <a:lnTo>
                      <a:pt x="1627" y="27344"/>
                    </a:lnTo>
                    <a:lnTo>
                      <a:pt x="28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412563" y="-28792"/>
                <a:ext cx="2735420" cy="2597505"/>
              </a:xfrm>
              <a:custGeom>
                <a:avLst/>
                <a:gdLst/>
                <a:ahLst/>
                <a:cxnLst/>
                <a:rect l="l" t="t" r="r" b="b"/>
                <a:pathLst>
                  <a:path w="32171" h="30549" extrusionOk="0">
                    <a:moveTo>
                      <a:pt x="28926" y="0"/>
                    </a:moveTo>
                    <a:lnTo>
                      <a:pt x="0" y="28923"/>
                    </a:lnTo>
                    <a:lnTo>
                      <a:pt x="1626" y="30548"/>
                    </a:lnTo>
                    <a:lnTo>
                      <a:pt x="321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-221321" y="-28792"/>
                <a:ext cx="1093539" cy="955879"/>
              </a:xfrm>
              <a:custGeom>
                <a:avLst/>
                <a:gdLst/>
                <a:ahLst/>
                <a:cxnLst/>
                <a:rect l="l" t="t" r="r" b="b"/>
                <a:pathLst>
                  <a:path w="12861" h="11242" extrusionOk="0">
                    <a:moveTo>
                      <a:pt x="9619" y="0"/>
                    </a:moveTo>
                    <a:lnTo>
                      <a:pt x="1" y="9620"/>
                    </a:lnTo>
                    <a:lnTo>
                      <a:pt x="1620" y="11242"/>
                    </a:lnTo>
                    <a:lnTo>
                      <a:pt x="128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443996" y="-28792"/>
                <a:ext cx="765843" cy="67971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7994" extrusionOk="0">
                    <a:moveTo>
                      <a:pt x="5765" y="0"/>
                    </a:moveTo>
                    <a:lnTo>
                      <a:pt x="0" y="5766"/>
                    </a:lnTo>
                    <a:lnTo>
                      <a:pt x="0" y="6983"/>
                    </a:lnTo>
                    <a:lnTo>
                      <a:pt x="1014" y="799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8;p2"/>
            <p:cNvSpPr/>
            <p:nvPr/>
          </p:nvSpPr>
          <p:spPr>
            <a:xfrm>
              <a:off x="1546499" y="3863398"/>
              <a:ext cx="1292072" cy="1291783"/>
            </a:xfrm>
            <a:custGeom>
              <a:avLst/>
              <a:gdLst/>
              <a:ahLst/>
              <a:cxnLst/>
              <a:rect l="l" t="t" r="r" b="b"/>
              <a:pathLst>
                <a:path w="15512" h="15509" extrusionOk="0">
                  <a:moveTo>
                    <a:pt x="0" y="1"/>
                  </a:moveTo>
                  <a:lnTo>
                    <a:pt x="0" y="15509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5896" y="-20700"/>
              <a:ext cx="2529078" cy="1246500"/>
            </a:xfrm>
            <a:custGeom>
              <a:avLst/>
              <a:gdLst/>
              <a:ahLst/>
              <a:cxnLst/>
              <a:rect l="l" t="t" r="r" b="b"/>
              <a:pathLst>
                <a:path w="29136" h="14570" extrusionOk="0">
                  <a:moveTo>
                    <a:pt x="14566" y="14569"/>
                  </a:moveTo>
                  <a:lnTo>
                    <a:pt x="29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2838424" y="3863398"/>
              <a:ext cx="1292072" cy="1291783"/>
            </a:xfrm>
            <a:custGeom>
              <a:avLst/>
              <a:gdLst/>
              <a:ahLst/>
              <a:cxnLst/>
              <a:rect l="l" t="t" r="r" b="b"/>
              <a:pathLst>
                <a:path w="15512" h="15509" extrusionOk="0">
                  <a:moveTo>
                    <a:pt x="0" y="1"/>
                  </a:moveTo>
                  <a:lnTo>
                    <a:pt x="0" y="15509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5400000" flipH="1">
              <a:off x="-806258" y="1787100"/>
              <a:ext cx="3136200" cy="1569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3"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/>
          <p:nvPr/>
        </p:nvSpPr>
        <p:spPr>
          <a:xfrm>
            <a:off x="0" y="4726225"/>
            <a:ext cx="9144000" cy="20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1"/>
          <p:cNvGrpSpPr/>
          <p:nvPr/>
        </p:nvGrpSpPr>
        <p:grpSpPr>
          <a:xfrm>
            <a:off x="7385981" y="0"/>
            <a:ext cx="1758103" cy="1731078"/>
            <a:chOff x="4974132" y="0"/>
            <a:chExt cx="2611950" cy="2571799"/>
          </a:xfrm>
        </p:grpSpPr>
        <p:sp>
          <p:nvSpPr>
            <p:cNvPr id="348" name="Google Shape;348;p21"/>
            <p:cNvSpPr/>
            <p:nvPr/>
          </p:nvSpPr>
          <p:spPr>
            <a:xfrm>
              <a:off x="4974132" y="0"/>
              <a:ext cx="1306003" cy="1285897"/>
            </a:xfrm>
            <a:custGeom>
              <a:avLst/>
              <a:gdLst/>
              <a:ahLst/>
              <a:cxnLst/>
              <a:rect l="l" t="t" r="r" b="b"/>
              <a:pathLst>
                <a:path w="13859" h="13646" extrusionOk="0">
                  <a:moveTo>
                    <a:pt x="13858" y="1"/>
                  </a:moveTo>
                  <a:lnTo>
                    <a:pt x="1" y="1"/>
                  </a:lnTo>
                  <a:lnTo>
                    <a:pt x="13858" y="136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280078" y="1285903"/>
              <a:ext cx="1306003" cy="1285897"/>
            </a:xfrm>
            <a:custGeom>
              <a:avLst/>
              <a:gdLst/>
              <a:ahLst/>
              <a:cxnLst/>
              <a:rect l="l" t="t" r="r" b="b"/>
              <a:pathLst>
                <a:path w="13859" h="13646" extrusionOk="0">
                  <a:moveTo>
                    <a:pt x="13858" y="1"/>
                  </a:moveTo>
                  <a:lnTo>
                    <a:pt x="1" y="1"/>
                  </a:lnTo>
                  <a:lnTo>
                    <a:pt x="13858" y="13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1"/>
          <p:cNvSpPr/>
          <p:nvPr/>
        </p:nvSpPr>
        <p:spPr>
          <a:xfrm rot="10800000">
            <a:off x="-150" y="-200"/>
            <a:ext cx="1771800" cy="1787400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1"/>
          <p:cNvSpPr/>
          <p:nvPr/>
        </p:nvSpPr>
        <p:spPr>
          <a:xfrm rot="5400000">
            <a:off x="7950" y="3346424"/>
            <a:ext cx="1800300" cy="181620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2"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2"/>
          <p:cNvGrpSpPr/>
          <p:nvPr/>
        </p:nvGrpSpPr>
        <p:grpSpPr>
          <a:xfrm>
            <a:off x="-7" y="-2660"/>
            <a:ext cx="10326338" cy="5149567"/>
            <a:chOff x="-7" y="-2660"/>
            <a:chExt cx="10326338" cy="5149567"/>
          </a:xfrm>
        </p:grpSpPr>
        <p:grpSp>
          <p:nvGrpSpPr>
            <p:cNvPr id="354" name="Google Shape;354;p22"/>
            <p:cNvGrpSpPr/>
            <p:nvPr/>
          </p:nvGrpSpPr>
          <p:grpSpPr>
            <a:xfrm flipH="1">
              <a:off x="7012815" y="-2660"/>
              <a:ext cx="3313515" cy="2321589"/>
              <a:chOff x="317894" y="-28792"/>
              <a:chExt cx="3285588" cy="2325077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1140150" y="-28792"/>
                <a:ext cx="2463332" cy="2325077"/>
              </a:xfrm>
              <a:custGeom>
                <a:avLst/>
                <a:gdLst/>
                <a:ahLst/>
                <a:cxnLst/>
                <a:rect l="l" t="t" r="r" b="b"/>
                <a:pathLst>
                  <a:path w="28971" h="27345" extrusionOk="0">
                    <a:moveTo>
                      <a:pt x="25722" y="0"/>
                    </a:moveTo>
                    <a:lnTo>
                      <a:pt x="0" y="25722"/>
                    </a:lnTo>
                    <a:lnTo>
                      <a:pt x="1627" y="27344"/>
                    </a:lnTo>
                    <a:lnTo>
                      <a:pt x="289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" name="Google Shape;359;p22"/>
            <p:cNvSpPr/>
            <p:nvPr/>
          </p:nvSpPr>
          <p:spPr>
            <a:xfrm>
              <a:off x="-7" y="4222007"/>
              <a:ext cx="924600" cy="924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lt1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3"/>
          <p:cNvGrpSpPr/>
          <p:nvPr/>
        </p:nvGrpSpPr>
        <p:grpSpPr>
          <a:xfrm>
            <a:off x="4" y="-2660"/>
            <a:ext cx="10193252" cy="2048976"/>
            <a:chOff x="4" y="-2660"/>
            <a:chExt cx="10193252" cy="2048976"/>
          </a:xfrm>
        </p:grpSpPr>
        <p:grpSp>
          <p:nvGrpSpPr>
            <p:cNvPr id="362" name="Google Shape;362;p23"/>
            <p:cNvGrpSpPr/>
            <p:nvPr/>
          </p:nvGrpSpPr>
          <p:grpSpPr>
            <a:xfrm flipH="1">
              <a:off x="7429813" y="-2660"/>
              <a:ext cx="2763442" cy="2048976"/>
              <a:chOff x="317894" y="-28792"/>
              <a:chExt cx="2740151" cy="2052054"/>
            </a:xfrm>
          </p:grpSpPr>
          <p:sp>
            <p:nvSpPr>
              <p:cNvPr id="363" name="Google Shape;363;p23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 flipH="1">
              <a:off x="4" y="0"/>
              <a:ext cx="1657021" cy="1631549"/>
              <a:chOff x="4974132" y="0"/>
              <a:chExt cx="2611950" cy="2571799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974132" y="0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6280078" y="1285903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title" hasCustomPrompt="1"/>
          </p:nvPr>
        </p:nvSpPr>
        <p:spPr>
          <a:xfrm>
            <a:off x="5233550" y="1394457"/>
            <a:ext cx="21168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DF7E7"/>
              </a:buClr>
              <a:buSzPts val="12000"/>
              <a:buNone/>
              <a:defRPr sz="96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72250" y="3183125"/>
            <a:ext cx="41781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/>
          </p:nvPr>
        </p:nvSpPr>
        <p:spPr>
          <a:xfrm>
            <a:off x="3172250" y="2749900"/>
            <a:ext cx="41781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 flipH="1">
            <a:off x="6127565" y="-3"/>
            <a:ext cx="4137030" cy="2593609"/>
            <a:chOff x="45821" y="-28792"/>
            <a:chExt cx="4102162" cy="2597505"/>
          </a:xfrm>
        </p:grpSpPr>
        <p:sp>
          <p:nvSpPr>
            <p:cNvPr id="37" name="Google Shape;37;p3"/>
            <p:cNvSpPr/>
            <p:nvPr/>
          </p:nvSpPr>
          <p:spPr>
            <a:xfrm>
              <a:off x="45821" y="-28792"/>
              <a:ext cx="1368092" cy="1226607"/>
            </a:xfrm>
            <a:custGeom>
              <a:avLst/>
              <a:gdLst/>
              <a:ahLst/>
              <a:cxnLst/>
              <a:rect l="l" t="t" r="r" b="b"/>
              <a:pathLst>
                <a:path w="16090" h="14426" extrusionOk="0">
                  <a:moveTo>
                    <a:pt x="12848" y="0"/>
                  </a:moveTo>
                  <a:lnTo>
                    <a:pt x="1" y="12847"/>
                  </a:lnTo>
                  <a:lnTo>
                    <a:pt x="15" y="12865"/>
                  </a:lnTo>
                  <a:lnTo>
                    <a:pt x="59" y="12820"/>
                  </a:lnTo>
                  <a:lnTo>
                    <a:pt x="1665" y="14426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412563" y="-28792"/>
              <a:ext cx="2735420" cy="2597505"/>
            </a:xfrm>
            <a:custGeom>
              <a:avLst/>
              <a:gdLst/>
              <a:ahLst/>
              <a:cxnLst/>
              <a:rect l="l" t="t" r="r" b="b"/>
              <a:pathLst>
                <a:path w="32171" h="30549" extrusionOk="0">
                  <a:moveTo>
                    <a:pt x="28926" y="0"/>
                  </a:moveTo>
                  <a:lnTo>
                    <a:pt x="0" y="28923"/>
                  </a:lnTo>
                  <a:lnTo>
                    <a:pt x="1626" y="30548"/>
                  </a:lnTo>
                  <a:lnTo>
                    <a:pt x="32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6172818" y="2169726"/>
            <a:ext cx="3828026" cy="3095435"/>
            <a:chOff x="-1195968" y="1003650"/>
            <a:chExt cx="5326320" cy="4306992"/>
          </a:xfrm>
        </p:grpSpPr>
        <p:grpSp>
          <p:nvGrpSpPr>
            <p:cNvPr id="44" name="Google Shape;44;p3"/>
            <p:cNvGrpSpPr/>
            <p:nvPr/>
          </p:nvGrpSpPr>
          <p:grpSpPr>
            <a:xfrm>
              <a:off x="-1195968" y="2578233"/>
              <a:ext cx="3942832" cy="2732409"/>
              <a:chOff x="-1182160" y="2564425"/>
              <a:chExt cx="3942832" cy="2732409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-1182160" y="2564425"/>
                <a:ext cx="2876578" cy="2732409"/>
              </a:xfrm>
              <a:custGeom>
                <a:avLst/>
                <a:gdLst/>
                <a:ahLst/>
                <a:cxnLst/>
                <a:rect l="l" t="t" r="r" b="b"/>
                <a:pathLst>
                  <a:path w="34691" h="33062" extrusionOk="0">
                    <a:moveTo>
                      <a:pt x="33065" y="1"/>
                    </a:moveTo>
                    <a:lnTo>
                      <a:pt x="1" y="33062"/>
                    </a:lnTo>
                    <a:lnTo>
                      <a:pt x="3250" y="33062"/>
                    </a:lnTo>
                    <a:lnTo>
                      <a:pt x="34691" y="1627"/>
                    </a:lnTo>
                    <a:lnTo>
                      <a:pt x="330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-643142" y="2833167"/>
                <a:ext cx="2606673" cy="2463647"/>
              </a:xfrm>
              <a:custGeom>
                <a:avLst/>
                <a:gdLst/>
                <a:ahLst/>
                <a:cxnLst/>
                <a:rect l="l" t="t" r="r" b="b"/>
                <a:pathLst>
                  <a:path w="31436" h="29810" extrusionOk="0">
                    <a:moveTo>
                      <a:pt x="29810" y="1"/>
                    </a:moveTo>
                    <a:lnTo>
                      <a:pt x="1" y="29810"/>
                    </a:lnTo>
                    <a:lnTo>
                      <a:pt x="3243" y="29810"/>
                    </a:lnTo>
                    <a:lnTo>
                      <a:pt x="31436" y="1620"/>
                    </a:lnTo>
                    <a:lnTo>
                      <a:pt x="298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-112084" y="3097943"/>
                <a:ext cx="2340997" cy="2198853"/>
              </a:xfrm>
              <a:custGeom>
                <a:avLst/>
                <a:gdLst/>
                <a:ahLst/>
                <a:cxnLst/>
                <a:rect l="l" t="t" r="r" b="b"/>
                <a:pathLst>
                  <a:path w="28232" h="26606" extrusionOk="0">
                    <a:moveTo>
                      <a:pt x="26608" y="1"/>
                    </a:moveTo>
                    <a:lnTo>
                      <a:pt x="0" y="26606"/>
                    </a:lnTo>
                    <a:lnTo>
                      <a:pt x="3249" y="26606"/>
                    </a:lnTo>
                    <a:lnTo>
                      <a:pt x="28231" y="1627"/>
                    </a:lnTo>
                    <a:lnTo>
                      <a:pt x="266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19720" y="3362718"/>
                <a:ext cx="2075653" cy="1934058"/>
              </a:xfrm>
              <a:custGeom>
                <a:avLst/>
                <a:gdLst/>
                <a:ahLst/>
                <a:cxnLst/>
                <a:rect l="l" t="t" r="r" b="b"/>
                <a:pathLst>
                  <a:path w="25032" h="23402" extrusionOk="0">
                    <a:moveTo>
                      <a:pt x="23405" y="0"/>
                    </a:moveTo>
                    <a:lnTo>
                      <a:pt x="1" y="23402"/>
                    </a:lnTo>
                    <a:lnTo>
                      <a:pt x="3250" y="23402"/>
                    </a:lnTo>
                    <a:lnTo>
                      <a:pt x="25032" y="1623"/>
                    </a:lnTo>
                    <a:lnTo>
                      <a:pt x="23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951358" y="3628072"/>
                <a:ext cx="1809314" cy="1668685"/>
              </a:xfrm>
              <a:custGeom>
                <a:avLst/>
                <a:gdLst/>
                <a:ahLst/>
                <a:cxnLst/>
                <a:rect l="l" t="t" r="r" b="b"/>
                <a:pathLst>
                  <a:path w="21820" h="20191" extrusionOk="0">
                    <a:moveTo>
                      <a:pt x="20197" y="1"/>
                    </a:moveTo>
                    <a:lnTo>
                      <a:pt x="0" y="20191"/>
                    </a:lnTo>
                    <a:lnTo>
                      <a:pt x="3245" y="20191"/>
                    </a:lnTo>
                    <a:lnTo>
                      <a:pt x="21820" y="1616"/>
                    </a:lnTo>
                    <a:lnTo>
                      <a:pt x="20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" name="Google Shape;50;p3"/>
            <p:cNvSpPr/>
            <p:nvPr/>
          </p:nvSpPr>
          <p:spPr>
            <a:xfrm>
              <a:off x="254850" y="2571750"/>
              <a:ext cx="2583811" cy="2583483"/>
            </a:xfrm>
            <a:custGeom>
              <a:avLst/>
              <a:gdLst/>
              <a:ahLst/>
              <a:cxnLst/>
              <a:rect l="l" t="t" r="r" b="b"/>
              <a:pathLst>
                <a:path w="31020" h="31017" extrusionOk="0">
                  <a:moveTo>
                    <a:pt x="15508" y="1"/>
                  </a:moveTo>
                  <a:lnTo>
                    <a:pt x="0" y="15509"/>
                  </a:lnTo>
                  <a:lnTo>
                    <a:pt x="15508" y="31017"/>
                  </a:lnTo>
                  <a:lnTo>
                    <a:pt x="31019" y="155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546499" y="3863398"/>
              <a:ext cx="1292072" cy="1291783"/>
            </a:xfrm>
            <a:custGeom>
              <a:avLst/>
              <a:gdLst/>
              <a:ahLst/>
              <a:cxnLst/>
              <a:rect l="l" t="t" r="r" b="b"/>
              <a:pathLst>
                <a:path w="15512" h="15509" extrusionOk="0">
                  <a:moveTo>
                    <a:pt x="0" y="1"/>
                  </a:moveTo>
                  <a:lnTo>
                    <a:pt x="0" y="15509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2838424" y="3863398"/>
              <a:ext cx="1292072" cy="1291783"/>
            </a:xfrm>
            <a:custGeom>
              <a:avLst/>
              <a:gdLst/>
              <a:ahLst/>
              <a:cxnLst/>
              <a:rect l="l" t="t" r="r" b="b"/>
              <a:pathLst>
                <a:path w="15512" h="15509" extrusionOk="0">
                  <a:moveTo>
                    <a:pt x="0" y="1"/>
                  </a:moveTo>
                  <a:lnTo>
                    <a:pt x="0" y="15509"/>
                  </a:lnTo>
                  <a:lnTo>
                    <a:pt x="15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5400000" flipH="1">
              <a:off x="-806258" y="1787100"/>
              <a:ext cx="3136200" cy="1569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 flipH="1">
            <a:off x="7776046" y="-3"/>
            <a:ext cx="1394959" cy="687485"/>
          </a:xfrm>
          <a:custGeom>
            <a:avLst/>
            <a:gdLst/>
            <a:ahLst/>
            <a:cxnLst/>
            <a:rect l="l" t="t" r="r" b="b"/>
            <a:pathLst>
              <a:path w="29136" h="14570" extrusionOk="0">
                <a:moveTo>
                  <a:pt x="14566" y="14569"/>
                </a:moveTo>
                <a:lnTo>
                  <a:pt x="291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1281910" y="-2660"/>
            <a:ext cx="10425994" cy="5615117"/>
            <a:chOff x="-1281910" y="-2660"/>
            <a:chExt cx="10425994" cy="5615117"/>
          </a:xfrm>
        </p:grpSpPr>
        <p:grpSp>
          <p:nvGrpSpPr>
            <p:cNvPr id="92" name="Google Shape;92;p7"/>
            <p:cNvGrpSpPr/>
            <p:nvPr/>
          </p:nvGrpSpPr>
          <p:grpSpPr>
            <a:xfrm>
              <a:off x="-1281910" y="-2660"/>
              <a:ext cx="3313515" cy="2321589"/>
              <a:chOff x="317894" y="-28792"/>
              <a:chExt cx="3285588" cy="2325077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1140150" y="-28792"/>
                <a:ext cx="2463332" cy="2325077"/>
              </a:xfrm>
              <a:custGeom>
                <a:avLst/>
                <a:gdLst/>
                <a:ahLst/>
                <a:cxnLst/>
                <a:rect l="l" t="t" r="r" b="b"/>
                <a:pathLst>
                  <a:path w="28971" h="27345" extrusionOk="0">
                    <a:moveTo>
                      <a:pt x="25722" y="0"/>
                    </a:moveTo>
                    <a:lnTo>
                      <a:pt x="0" y="25722"/>
                    </a:lnTo>
                    <a:lnTo>
                      <a:pt x="1627" y="27344"/>
                    </a:lnTo>
                    <a:lnTo>
                      <a:pt x="28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7"/>
            <p:cNvSpPr/>
            <p:nvPr/>
          </p:nvSpPr>
          <p:spPr>
            <a:xfrm rot="-2700000">
              <a:off x="3235152" y="4028301"/>
              <a:ext cx="1312448" cy="1312321"/>
            </a:xfrm>
            <a:custGeom>
              <a:avLst/>
              <a:gdLst/>
              <a:ahLst/>
              <a:cxnLst/>
              <a:rect l="l" t="t" r="r" b="b"/>
              <a:pathLst>
                <a:path w="31020" h="31017" extrusionOk="0">
                  <a:moveTo>
                    <a:pt x="15508" y="1"/>
                  </a:moveTo>
                  <a:lnTo>
                    <a:pt x="0" y="15509"/>
                  </a:lnTo>
                  <a:lnTo>
                    <a:pt x="15508" y="31017"/>
                  </a:lnTo>
                  <a:lnTo>
                    <a:pt x="31019" y="15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4354982" y="4223382"/>
              <a:ext cx="924600" cy="9249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7385981" y="0"/>
              <a:ext cx="1758103" cy="1731078"/>
              <a:chOff x="4974132" y="0"/>
              <a:chExt cx="2611950" cy="2571799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4974132" y="0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7"/>
              <p:cNvSpPr/>
              <p:nvPr/>
            </p:nvSpPr>
            <p:spPr>
              <a:xfrm>
                <a:off x="6280078" y="1285903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" name="Google Shape;102;p7"/>
            <p:cNvSpPr/>
            <p:nvPr/>
          </p:nvSpPr>
          <p:spPr>
            <a:xfrm flipH="1">
              <a:off x="8219482" y="4222007"/>
              <a:ext cx="924600" cy="9249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rot="10800000" flipH="1">
              <a:off x="3429082" y="-2643"/>
              <a:ext cx="924600" cy="924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4572120" y="1459325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Loved by the King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subTitle" idx="1"/>
          </p:nvPr>
        </p:nvSpPr>
        <p:spPr>
          <a:xfrm>
            <a:off x="4572000" y="2304775"/>
            <a:ext cx="3410400" cy="19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8"/>
          <p:cNvGrpSpPr/>
          <p:nvPr/>
        </p:nvGrpSpPr>
        <p:grpSpPr>
          <a:xfrm rot="10800000" flipH="1">
            <a:off x="-391001" y="1188657"/>
            <a:ext cx="2872055" cy="2463647"/>
            <a:chOff x="5543643" y="2680767"/>
            <a:chExt cx="2872055" cy="2463647"/>
          </a:xfrm>
        </p:grpSpPr>
        <p:sp>
          <p:nvSpPr>
            <p:cNvPr id="108" name="Google Shape;108;p8"/>
            <p:cNvSpPr/>
            <p:nvPr/>
          </p:nvSpPr>
          <p:spPr>
            <a:xfrm>
              <a:off x="5543643" y="2680767"/>
              <a:ext cx="2606673" cy="2463647"/>
            </a:xfrm>
            <a:custGeom>
              <a:avLst/>
              <a:gdLst/>
              <a:ahLst/>
              <a:cxnLst/>
              <a:rect l="l" t="t" r="r" b="b"/>
              <a:pathLst>
                <a:path w="31436" h="29810" extrusionOk="0">
                  <a:moveTo>
                    <a:pt x="29810" y="1"/>
                  </a:moveTo>
                  <a:lnTo>
                    <a:pt x="1" y="29810"/>
                  </a:lnTo>
                  <a:lnTo>
                    <a:pt x="3243" y="29810"/>
                  </a:lnTo>
                  <a:lnTo>
                    <a:pt x="31436" y="1620"/>
                  </a:lnTo>
                  <a:lnTo>
                    <a:pt x="29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074700" y="2945543"/>
              <a:ext cx="2340997" cy="2198853"/>
            </a:xfrm>
            <a:custGeom>
              <a:avLst/>
              <a:gdLst/>
              <a:ahLst/>
              <a:cxnLst/>
              <a:rect l="l" t="t" r="r" b="b"/>
              <a:pathLst>
                <a:path w="28232" h="26606" extrusionOk="0">
                  <a:moveTo>
                    <a:pt x="26608" y="1"/>
                  </a:moveTo>
                  <a:lnTo>
                    <a:pt x="0" y="26606"/>
                  </a:lnTo>
                  <a:lnTo>
                    <a:pt x="3249" y="26606"/>
                  </a:lnTo>
                  <a:lnTo>
                    <a:pt x="28231" y="1627"/>
                  </a:lnTo>
                  <a:lnTo>
                    <a:pt x="26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/>
          <p:nvPr/>
        </p:nvSpPr>
        <p:spPr>
          <a:xfrm rot="10800000" flipH="1">
            <a:off x="-959426" y="1188657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10800000" flipH="1">
            <a:off x="-1186076" y="1514282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rot="10800000" flipH="1">
            <a:off x="-1539426" y="1820832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-2700000">
            <a:off x="135092" y="1429997"/>
            <a:ext cx="719599" cy="708539"/>
          </a:xfrm>
          <a:custGeom>
            <a:avLst/>
            <a:gdLst/>
            <a:ahLst/>
            <a:cxnLst/>
            <a:rect l="l" t="t" r="r" b="b"/>
            <a:pathLst>
              <a:path w="13859" h="13646" extrusionOk="0">
                <a:moveTo>
                  <a:pt x="13858" y="1"/>
                </a:moveTo>
                <a:lnTo>
                  <a:pt x="1" y="1"/>
                </a:lnTo>
                <a:lnTo>
                  <a:pt x="13858" y="136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>
            <a:off x="1603" y="-24851"/>
            <a:ext cx="1800300" cy="181620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 rot="2700000">
            <a:off x="425269" y="1997660"/>
            <a:ext cx="1145596" cy="1127989"/>
          </a:xfrm>
          <a:custGeom>
            <a:avLst/>
            <a:gdLst/>
            <a:ahLst/>
            <a:cxnLst/>
            <a:rect l="l" t="t" r="r" b="b"/>
            <a:pathLst>
              <a:path w="13859" h="13646" extrusionOk="0">
                <a:moveTo>
                  <a:pt x="13858" y="1"/>
                </a:moveTo>
                <a:lnTo>
                  <a:pt x="1" y="1"/>
                </a:lnTo>
                <a:lnTo>
                  <a:pt x="13858" y="1364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 flipH="1">
            <a:off x="6662949" y="1475807"/>
            <a:ext cx="2872055" cy="2463647"/>
            <a:chOff x="5543643" y="2680767"/>
            <a:chExt cx="2872055" cy="2463647"/>
          </a:xfrm>
        </p:grpSpPr>
        <p:sp>
          <p:nvSpPr>
            <p:cNvPr id="117" name="Google Shape;117;p8"/>
            <p:cNvSpPr/>
            <p:nvPr/>
          </p:nvSpPr>
          <p:spPr>
            <a:xfrm>
              <a:off x="5543643" y="2680767"/>
              <a:ext cx="2606673" cy="2463647"/>
            </a:xfrm>
            <a:custGeom>
              <a:avLst/>
              <a:gdLst/>
              <a:ahLst/>
              <a:cxnLst/>
              <a:rect l="l" t="t" r="r" b="b"/>
              <a:pathLst>
                <a:path w="31436" h="29810" extrusionOk="0">
                  <a:moveTo>
                    <a:pt x="29810" y="1"/>
                  </a:moveTo>
                  <a:lnTo>
                    <a:pt x="1" y="29810"/>
                  </a:lnTo>
                  <a:lnTo>
                    <a:pt x="3243" y="29810"/>
                  </a:lnTo>
                  <a:lnTo>
                    <a:pt x="31436" y="1620"/>
                  </a:lnTo>
                  <a:lnTo>
                    <a:pt x="298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6074700" y="2945543"/>
              <a:ext cx="2340997" cy="2198853"/>
            </a:xfrm>
            <a:custGeom>
              <a:avLst/>
              <a:gdLst/>
              <a:ahLst/>
              <a:cxnLst/>
              <a:rect l="l" t="t" r="r" b="b"/>
              <a:pathLst>
                <a:path w="28232" h="26606" extrusionOk="0">
                  <a:moveTo>
                    <a:pt x="26608" y="1"/>
                  </a:moveTo>
                  <a:lnTo>
                    <a:pt x="0" y="26606"/>
                  </a:lnTo>
                  <a:lnTo>
                    <a:pt x="3249" y="26606"/>
                  </a:lnTo>
                  <a:lnTo>
                    <a:pt x="28231" y="1627"/>
                  </a:lnTo>
                  <a:lnTo>
                    <a:pt x="266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8"/>
          <p:cNvSpPr/>
          <p:nvPr/>
        </p:nvSpPr>
        <p:spPr>
          <a:xfrm flipH="1">
            <a:off x="7496756" y="1475807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flipH="1">
            <a:off x="7723406" y="1150182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flipH="1">
            <a:off x="8000556" y="843632"/>
            <a:ext cx="2606673" cy="2463647"/>
          </a:xfrm>
          <a:custGeom>
            <a:avLst/>
            <a:gdLst/>
            <a:ahLst/>
            <a:cxnLst/>
            <a:rect l="l" t="t" r="r" b="b"/>
            <a:pathLst>
              <a:path w="31436" h="29810" extrusionOk="0">
                <a:moveTo>
                  <a:pt x="29810" y="1"/>
                </a:moveTo>
                <a:lnTo>
                  <a:pt x="1" y="29810"/>
                </a:lnTo>
                <a:lnTo>
                  <a:pt x="3243" y="29810"/>
                </a:lnTo>
                <a:lnTo>
                  <a:pt x="31436" y="1620"/>
                </a:lnTo>
                <a:lnTo>
                  <a:pt x="298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 rot="10800000">
            <a:off x="6534895" y="-1028550"/>
            <a:ext cx="3942832" cy="2732409"/>
            <a:chOff x="-1182160" y="2564425"/>
            <a:chExt cx="3942832" cy="2732409"/>
          </a:xfrm>
        </p:grpSpPr>
        <p:sp>
          <p:nvSpPr>
            <p:cNvPr id="123" name="Google Shape;123;p8"/>
            <p:cNvSpPr/>
            <p:nvPr/>
          </p:nvSpPr>
          <p:spPr>
            <a:xfrm>
              <a:off x="-1182160" y="2564425"/>
              <a:ext cx="2876578" cy="2732409"/>
            </a:xfrm>
            <a:custGeom>
              <a:avLst/>
              <a:gdLst/>
              <a:ahLst/>
              <a:cxnLst/>
              <a:rect l="l" t="t" r="r" b="b"/>
              <a:pathLst>
                <a:path w="34691" h="33062" extrusionOk="0">
                  <a:moveTo>
                    <a:pt x="33065" y="1"/>
                  </a:moveTo>
                  <a:lnTo>
                    <a:pt x="1" y="33062"/>
                  </a:lnTo>
                  <a:lnTo>
                    <a:pt x="3250" y="33062"/>
                  </a:lnTo>
                  <a:lnTo>
                    <a:pt x="34691" y="1627"/>
                  </a:lnTo>
                  <a:lnTo>
                    <a:pt x="330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-643142" y="2833167"/>
              <a:ext cx="2606673" cy="2463647"/>
            </a:xfrm>
            <a:custGeom>
              <a:avLst/>
              <a:gdLst/>
              <a:ahLst/>
              <a:cxnLst/>
              <a:rect l="l" t="t" r="r" b="b"/>
              <a:pathLst>
                <a:path w="31436" h="29810" extrusionOk="0">
                  <a:moveTo>
                    <a:pt x="29810" y="1"/>
                  </a:moveTo>
                  <a:lnTo>
                    <a:pt x="1" y="29810"/>
                  </a:lnTo>
                  <a:lnTo>
                    <a:pt x="3243" y="29810"/>
                  </a:lnTo>
                  <a:lnTo>
                    <a:pt x="31436" y="1620"/>
                  </a:lnTo>
                  <a:lnTo>
                    <a:pt x="29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-112084" y="3097943"/>
              <a:ext cx="2340997" cy="2198853"/>
            </a:xfrm>
            <a:custGeom>
              <a:avLst/>
              <a:gdLst/>
              <a:ahLst/>
              <a:cxnLst/>
              <a:rect l="l" t="t" r="r" b="b"/>
              <a:pathLst>
                <a:path w="28232" h="26606" extrusionOk="0">
                  <a:moveTo>
                    <a:pt x="26608" y="1"/>
                  </a:moveTo>
                  <a:lnTo>
                    <a:pt x="0" y="26606"/>
                  </a:lnTo>
                  <a:lnTo>
                    <a:pt x="3249" y="26606"/>
                  </a:lnTo>
                  <a:lnTo>
                    <a:pt x="28231" y="1627"/>
                  </a:lnTo>
                  <a:lnTo>
                    <a:pt x="266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419720" y="3362718"/>
              <a:ext cx="2075653" cy="1934058"/>
            </a:xfrm>
            <a:custGeom>
              <a:avLst/>
              <a:gdLst/>
              <a:ahLst/>
              <a:cxnLst/>
              <a:rect l="l" t="t" r="r" b="b"/>
              <a:pathLst>
                <a:path w="25032" h="23402" extrusionOk="0">
                  <a:moveTo>
                    <a:pt x="23405" y="0"/>
                  </a:moveTo>
                  <a:lnTo>
                    <a:pt x="1" y="23402"/>
                  </a:lnTo>
                  <a:lnTo>
                    <a:pt x="3250" y="23402"/>
                  </a:lnTo>
                  <a:lnTo>
                    <a:pt x="25032" y="1623"/>
                  </a:lnTo>
                  <a:lnTo>
                    <a:pt x="23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951358" y="3628072"/>
              <a:ext cx="1809314" cy="1668685"/>
            </a:xfrm>
            <a:custGeom>
              <a:avLst/>
              <a:gdLst/>
              <a:ahLst/>
              <a:cxnLst/>
              <a:rect l="l" t="t" r="r" b="b"/>
              <a:pathLst>
                <a:path w="21820" h="20191" extrusionOk="0">
                  <a:moveTo>
                    <a:pt x="20197" y="1"/>
                  </a:moveTo>
                  <a:lnTo>
                    <a:pt x="0" y="20191"/>
                  </a:lnTo>
                  <a:lnTo>
                    <a:pt x="3245" y="20191"/>
                  </a:lnTo>
                  <a:lnTo>
                    <a:pt x="21820" y="1616"/>
                  </a:lnTo>
                  <a:lnTo>
                    <a:pt x="201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8"/>
          <p:cNvSpPr/>
          <p:nvPr/>
        </p:nvSpPr>
        <p:spPr>
          <a:xfrm>
            <a:off x="7367703" y="3350574"/>
            <a:ext cx="1771800" cy="1787400"/>
          </a:xfrm>
          <a:prstGeom prst="triangle">
            <a:avLst>
              <a:gd name="adj" fmla="val 10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 rot="8100000">
            <a:off x="8289313" y="2989575"/>
            <a:ext cx="719599" cy="708539"/>
          </a:xfrm>
          <a:custGeom>
            <a:avLst/>
            <a:gdLst/>
            <a:ahLst/>
            <a:cxnLst/>
            <a:rect l="l" t="t" r="r" b="b"/>
            <a:pathLst>
              <a:path w="13859" h="13646" extrusionOk="0">
                <a:moveTo>
                  <a:pt x="13858" y="1"/>
                </a:moveTo>
                <a:lnTo>
                  <a:pt x="1" y="1"/>
                </a:lnTo>
                <a:lnTo>
                  <a:pt x="13858" y="13645"/>
                </a:lnTo>
                <a:close/>
              </a:path>
            </a:pathLst>
          </a:custGeom>
          <a:solidFill>
            <a:srgbClr val="C41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 flipH="1">
            <a:off x="-10847" y="3350574"/>
            <a:ext cx="1798500" cy="1787400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8"/>
          <p:cNvGrpSpPr/>
          <p:nvPr/>
        </p:nvGrpSpPr>
        <p:grpSpPr>
          <a:xfrm rot="10800000">
            <a:off x="493428" y="-691226"/>
            <a:ext cx="8154275" cy="6514650"/>
            <a:chOff x="491650" y="-685650"/>
            <a:chExt cx="8154275" cy="6514650"/>
          </a:xfrm>
        </p:grpSpPr>
        <p:sp>
          <p:nvSpPr>
            <p:cNvPr id="132" name="Google Shape;132;p8"/>
            <p:cNvSpPr/>
            <p:nvPr/>
          </p:nvSpPr>
          <p:spPr>
            <a:xfrm>
              <a:off x="491688" y="-685612"/>
              <a:ext cx="3942900" cy="39429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4703025" y="-685650"/>
              <a:ext cx="3942900" cy="39429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491650" y="1886100"/>
              <a:ext cx="3942900" cy="39429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703025" y="1886100"/>
              <a:ext cx="3942900" cy="3942900"/>
            </a:xfrm>
            <a:prstGeom prst="diamond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2536050" y="1827450"/>
            <a:ext cx="4071900" cy="14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 flipH="1">
            <a:off x="2536500" y="1987900"/>
            <a:ext cx="4071000" cy="11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39" name="Google Shape;139;p9"/>
          <p:cNvGrpSpPr/>
          <p:nvPr/>
        </p:nvGrpSpPr>
        <p:grpSpPr>
          <a:xfrm flipH="1">
            <a:off x="-1113125" y="-3"/>
            <a:ext cx="4137030" cy="5265165"/>
            <a:chOff x="6127565" y="-3"/>
            <a:chExt cx="4137030" cy="5265165"/>
          </a:xfrm>
        </p:grpSpPr>
        <p:grpSp>
          <p:nvGrpSpPr>
            <p:cNvPr id="140" name="Google Shape;140;p9"/>
            <p:cNvGrpSpPr/>
            <p:nvPr/>
          </p:nvGrpSpPr>
          <p:grpSpPr>
            <a:xfrm flipH="1">
              <a:off x="6127565" y="-3"/>
              <a:ext cx="4137030" cy="2593609"/>
              <a:chOff x="45821" y="-28792"/>
              <a:chExt cx="4102162" cy="2597505"/>
            </a:xfrm>
          </p:grpSpPr>
          <p:sp>
            <p:nvSpPr>
              <p:cNvPr id="141" name="Google Shape;141;p9"/>
              <p:cNvSpPr/>
              <p:nvPr/>
            </p:nvSpPr>
            <p:spPr>
              <a:xfrm>
                <a:off x="45821" y="-28792"/>
                <a:ext cx="1368092" cy="1226607"/>
              </a:xfrm>
              <a:custGeom>
                <a:avLst/>
                <a:gdLst/>
                <a:ahLst/>
                <a:cxnLst/>
                <a:rect l="l" t="t" r="r" b="b"/>
                <a:pathLst>
                  <a:path w="16090" h="14426" extrusionOk="0">
                    <a:moveTo>
                      <a:pt x="12848" y="0"/>
                    </a:moveTo>
                    <a:lnTo>
                      <a:pt x="1" y="12847"/>
                    </a:lnTo>
                    <a:lnTo>
                      <a:pt x="15" y="12865"/>
                    </a:lnTo>
                    <a:lnTo>
                      <a:pt x="59" y="12820"/>
                    </a:lnTo>
                    <a:lnTo>
                      <a:pt x="1665" y="14426"/>
                    </a:lnTo>
                    <a:lnTo>
                      <a:pt x="160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1140150" y="-28792"/>
                <a:ext cx="2463332" cy="2325077"/>
              </a:xfrm>
              <a:custGeom>
                <a:avLst/>
                <a:gdLst/>
                <a:ahLst/>
                <a:cxnLst/>
                <a:rect l="l" t="t" r="r" b="b"/>
                <a:pathLst>
                  <a:path w="28971" h="27345" extrusionOk="0">
                    <a:moveTo>
                      <a:pt x="25722" y="0"/>
                    </a:moveTo>
                    <a:lnTo>
                      <a:pt x="0" y="25722"/>
                    </a:lnTo>
                    <a:lnTo>
                      <a:pt x="1627" y="27344"/>
                    </a:lnTo>
                    <a:lnTo>
                      <a:pt x="289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9"/>
              <p:cNvSpPr/>
              <p:nvPr/>
            </p:nvSpPr>
            <p:spPr>
              <a:xfrm>
                <a:off x="1412563" y="-28792"/>
                <a:ext cx="2735420" cy="2597505"/>
              </a:xfrm>
              <a:custGeom>
                <a:avLst/>
                <a:gdLst/>
                <a:ahLst/>
                <a:cxnLst/>
                <a:rect l="l" t="t" r="r" b="b"/>
                <a:pathLst>
                  <a:path w="32171" h="30549" extrusionOk="0">
                    <a:moveTo>
                      <a:pt x="28926" y="0"/>
                    </a:moveTo>
                    <a:lnTo>
                      <a:pt x="0" y="28923"/>
                    </a:lnTo>
                    <a:lnTo>
                      <a:pt x="1626" y="30548"/>
                    </a:lnTo>
                    <a:lnTo>
                      <a:pt x="321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9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" name="Google Shape;147;p9"/>
            <p:cNvGrpSpPr/>
            <p:nvPr/>
          </p:nvGrpSpPr>
          <p:grpSpPr>
            <a:xfrm flipH="1">
              <a:off x="6172818" y="2169726"/>
              <a:ext cx="3828026" cy="3095435"/>
              <a:chOff x="-1195968" y="1003650"/>
              <a:chExt cx="5326320" cy="4306992"/>
            </a:xfrm>
          </p:grpSpPr>
          <p:grpSp>
            <p:nvGrpSpPr>
              <p:cNvPr id="148" name="Google Shape;148;p9"/>
              <p:cNvGrpSpPr/>
              <p:nvPr/>
            </p:nvGrpSpPr>
            <p:grpSpPr>
              <a:xfrm>
                <a:off x="-1195968" y="2578233"/>
                <a:ext cx="3942832" cy="2732409"/>
                <a:chOff x="-1182160" y="2564425"/>
                <a:chExt cx="3942832" cy="2732409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-1182160" y="2564425"/>
                  <a:ext cx="2876578" cy="273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91" h="33062" extrusionOk="0">
                      <a:moveTo>
                        <a:pt x="33065" y="1"/>
                      </a:moveTo>
                      <a:lnTo>
                        <a:pt x="1" y="33062"/>
                      </a:lnTo>
                      <a:lnTo>
                        <a:pt x="3250" y="33062"/>
                      </a:lnTo>
                      <a:lnTo>
                        <a:pt x="34691" y="1627"/>
                      </a:lnTo>
                      <a:lnTo>
                        <a:pt x="3306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-643142" y="2833167"/>
                  <a:ext cx="2606673" cy="2463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36" h="29810" extrusionOk="0">
                      <a:moveTo>
                        <a:pt x="29810" y="1"/>
                      </a:moveTo>
                      <a:lnTo>
                        <a:pt x="1" y="29810"/>
                      </a:lnTo>
                      <a:lnTo>
                        <a:pt x="3243" y="29810"/>
                      </a:lnTo>
                      <a:lnTo>
                        <a:pt x="31436" y="1620"/>
                      </a:lnTo>
                      <a:lnTo>
                        <a:pt x="2981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-112084" y="3097943"/>
                  <a:ext cx="2340997" cy="2198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2" h="26606" extrusionOk="0">
                      <a:moveTo>
                        <a:pt x="26608" y="1"/>
                      </a:moveTo>
                      <a:lnTo>
                        <a:pt x="0" y="26606"/>
                      </a:lnTo>
                      <a:lnTo>
                        <a:pt x="3249" y="26606"/>
                      </a:lnTo>
                      <a:lnTo>
                        <a:pt x="28231" y="1627"/>
                      </a:lnTo>
                      <a:lnTo>
                        <a:pt x="266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419720" y="3362718"/>
                  <a:ext cx="2075653" cy="193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2" h="23402" extrusionOk="0">
                      <a:moveTo>
                        <a:pt x="23405" y="0"/>
                      </a:moveTo>
                      <a:lnTo>
                        <a:pt x="1" y="23402"/>
                      </a:lnTo>
                      <a:lnTo>
                        <a:pt x="3250" y="23402"/>
                      </a:lnTo>
                      <a:lnTo>
                        <a:pt x="25032" y="1623"/>
                      </a:lnTo>
                      <a:lnTo>
                        <a:pt x="2340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951358" y="3628072"/>
                  <a:ext cx="1809314" cy="1668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0" h="20191" extrusionOk="0">
                      <a:moveTo>
                        <a:pt x="20197" y="1"/>
                      </a:moveTo>
                      <a:lnTo>
                        <a:pt x="0" y="20191"/>
                      </a:lnTo>
                      <a:lnTo>
                        <a:pt x="3245" y="20191"/>
                      </a:lnTo>
                      <a:lnTo>
                        <a:pt x="21820" y="1616"/>
                      </a:lnTo>
                      <a:lnTo>
                        <a:pt x="201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" name="Google Shape;154;p9"/>
              <p:cNvSpPr/>
              <p:nvPr/>
            </p:nvSpPr>
            <p:spPr>
              <a:xfrm>
                <a:off x="254850" y="2571750"/>
                <a:ext cx="2583811" cy="2583483"/>
              </a:xfrm>
              <a:custGeom>
                <a:avLst/>
                <a:gdLst/>
                <a:ahLst/>
                <a:cxnLst/>
                <a:rect l="l" t="t" r="r" b="b"/>
                <a:pathLst>
                  <a:path w="31020" h="31017" extrusionOk="0">
                    <a:moveTo>
                      <a:pt x="15508" y="1"/>
                    </a:moveTo>
                    <a:lnTo>
                      <a:pt x="0" y="15509"/>
                    </a:lnTo>
                    <a:lnTo>
                      <a:pt x="15508" y="31017"/>
                    </a:lnTo>
                    <a:lnTo>
                      <a:pt x="31019" y="155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1546499" y="3863398"/>
                <a:ext cx="1292072" cy="1291783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09" extrusionOk="0">
                    <a:moveTo>
                      <a:pt x="0" y="1"/>
                    </a:moveTo>
                    <a:lnTo>
                      <a:pt x="0" y="15509"/>
                    </a:lnTo>
                    <a:lnTo>
                      <a:pt x="155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 rot="-5400000">
                <a:off x="2838424" y="3863398"/>
                <a:ext cx="1292072" cy="1291783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09" extrusionOk="0">
                    <a:moveTo>
                      <a:pt x="0" y="1"/>
                    </a:moveTo>
                    <a:lnTo>
                      <a:pt x="0" y="15509"/>
                    </a:lnTo>
                    <a:lnTo>
                      <a:pt x="155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 rot="5400000" flipH="1">
                <a:off x="-806258" y="1787100"/>
                <a:ext cx="3136200" cy="15693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" name="Google Shape;158;p9"/>
            <p:cNvSpPr/>
            <p:nvPr/>
          </p:nvSpPr>
          <p:spPr>
            <a:xfrm flipH="1">
              <a:off x="7776046" y="-3"/>
              <a:ext cx="1394959" cy="687485"/>
            </a:xfrm>
            <a:custGeom>
              <a:avLst/>
              <a:gdLst/>
              <a:ahLst/>
              <a:cxnLst/>
              <a:rect l="l" t="t" r="r" b="b"/>
              <a:pathLst>
                <a:path w="29136" h="14570" extrusionOk="0">
                  <a:moveTo>
                    <a:pt x="14566" y="14569"/>
                  </a:moveTo>
                  <a:lnTo>
                    <a:pt x="29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9"/>
          <p:cNvSpPr/>
          <p:nvPr/>
        </p:nvSpPr>
        <p:spPr>
          <a:xfrm rot="10800000">
            <a:off x="8267676" y="3799385"/>
            <a:ext cx="1929809" cy="1756495"/>
          </a:xfrm>
          <a:custGeom>
            <a:avLst/>
            <a:gdLst/>
            <a:ahLst/>
            <a:cxnLst/>
            <a:rect l="l" t="t" r="r" b="b"/>
            <a:pathLst>
              <a:path w="22505" h="20689" extrusionOk="0">
                <a:moveTo>
                  <a:pt x="19255" y="0"/>
                </a:moveTo>
                <a:lnTo>
                  <a:pt x="1" y="19256"/>
                </a:lnTo>
                <a:lnTo>
                  <a:pt x="193" y="19067"/>
                </a:lnTo>
                <a:lnTo>
                  <a:pt x="1816" y="20689"/>
                </a:lnTo>
                <a:lnTo>
                  <a:pt x="225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10800000">
            <a:off x="7159042" y="3234291"/>
            <a:ext cx="2484270" cy="2321589"/>
          </a:xfrm>
          <a:custGeom>
            <a:avLst/>
            <a:gdLst/>
            <a:ahLst/>
            <a:cxnLst/>
            <a:rect l="l" t="t" r="r" b="b"/>
            <a:pathLst>
              <a:path w="28971" h="27345" extrusionOk="0">
                <a:moveTo>
                  <a:pt x="25722" y="0"/>
                </a:moveTo>
                <a:lnTo>
                  <a:pt x="0" y="25722"/>
                </a:lnTo>
                <a:lnTo>
                  <a:pt x="1627" y="27344"/>
                </a:lnTo>
                <a:lnTo>
                  <a:pt x="289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10800000">
            <a:off x="6609912" y="2962272"/>
            <a:ext cx="2758671" cy="2593609"/>
          </a:xfrm>
          <a:custGeom>
            <a:avLst/>
            <a:gdLst/>
            <a:ahLst/>
            <a:cxnLst/>
            <a:rect l="l" t="t" r="r" b="b"/>
            <a:pathLst>
              <a:path w="32171" h="30549" extrusionOk="0">
                <a:moveTo>
                  <a:pt x="28926" y="0"/>
                </a:moveTo>
                <a:lnTo>
                  <a:pt x="0" y="28923"/>
                </a:lnTo>
                <a:lnTo>
                  <a:pt x="1626" y="30548"/>
                </a:lnTo>
                <a:lnTo>
                  <a:pt x="3217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rot="10800000">
            <a:off x="7709114" y="3506905"/>
            <a:ext cx="2208926" cy="2048976"/>
          </a:xfrm>
          <a:custGeom>
            <a:avLst/>
            <a:gdLst/>
            <a:ahLst/>
            <a:cxnLst/>
            <a:rect l="l" t="t" r="r" b="b"/>
            <a:pathLst>
              <a:path w="25760" h="24134" extrusionOk="0">
                <a:moveTo>
                  <a:pt x="22517" y="0"/>
                </a:moveTo>
                <a:lnTo>
                  <a:pt x="1" y="22518"/>
                </a:lnTo>
                <a:lnTo>
                  <a:pt x="1627" y="24133"/>
                </a:lnTo>
                <a:lnTo>
                  <a:pt x="2576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 rot="2700000" flipH="1">
            <a:off x="8042763" y="-200799"/>
            <a:ext cx="1312448" cy="1312321"/>
          </a:xfrm>
          <a:custGeom>
            <a:avLst/>
            <a:gdLst/>
            <a:ahLst/>
            <a:cxnLst/>
            <a:rect l="l" t="t" r="r" b="b"/>
            <a:pathLst>
              <a:path w="31020" h="31017" extrusionOk="0">
                <a:moveTo>
                  <a:pt x="15508" y="1"/>
                </a:moveTo>
                <a:lnTo>
                  <a:pt x="0" y="15509"/>
                </a:lnTo>
                <a:lnTo>
                  <a:pt x="15508" y="31017"/>
                </a:lnTo>
                <a:lnTo>
                  <a:pt x="31019" y="155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flipH="1">
            <a:off x="7310781" y="-5718"/>
            <a:ext cx="924600" cy="9249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/>
          <p:nvPr/>
        </p:nvSpPr>
        <p:spPr>
          <a:xfrm>
            <a:off x="0" y="4349750"/>
            <a:ext cx="9144000" cy="20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0" y="3973275"/>
            <a:ext cx="9144000" cy="20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0" y="4726225"/>
            <a:ext cx="9144000" cy="20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4"/>
          <p:cNvGrpSpPr/>
          <p:nvPr/>
        </p:nvGrpSpPr>
        <p:grpSpPr>
          <a:xfrm>
            <a:off x="7385981" y="0"/>
            <a:ext cx="1758103" cy="1731078"/>
            <a:chOff x="4974132" y="0"/>
            <a:chExt cx="2611950" cy="2571799"/>
          </a:xfrm>
        </p:grpSpPr>
        <p:sp>
          <p:nvSpPr>
            <p:cNvPr id="238" name="Google Shape;238;p14"/>
            <p:cNvSpPr/>
            <p:nvPr/>
          </p:nvSpPr>
          <p:spPr>
            <a:xfrm>
              <a:off x="4974132" y="0"/>
              <a:ext cx="1306003" cy="1285897"/>
            </a:xfrm>
            <a:custGeom>
              <a:avLst/>
              <a:gdLst/>
              <a:ahLst/>
              <a:cxnLst/>
              <a:rect l="l" t="t" r="r" b="b"/>
              <a:pathLst>
                <a:path w="13859" h="13646" extrusionOk="0">
                  <a:moveTo>
                    <a:pt x="13858" y="1"/>
                  </a:moveTo>
                  <a:lnTo>
                    <a:pt x="1" y="1"/>
                  </a:lnTo>
                  <a:lnTo>
                    <a:pt x="13858" y="136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6280078" y="1285903"/>
              <a:ext cx="1306003" cy="1285897"/>
            </a:xfrm>
            <a:custGeom>
              <a:avLst/>
              <a:gdLst/>
              <a:ahLst/>
              <a:cxnLst/>
              <a:rect l="l" t="t" r="r" b="b"/>
              <a:pathLst>
                <a:path w="13859" h="13646" extrusionOk="0">
                  <a:moveTo>
                    <a:pt x="13858" y="1"/>
                  </a:moveTo>
                  <a:lnTo>
                    <a:pt x="1" y="1"/>
                  </a:lnTo>
                  <a:lnTo>
                    <a:pt x="13858" y="13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4"/>
          <p:cNvSpPr/>
          <p:nvPr/>
        </p:nvSpPr>
        <p:spPr>
          <a:xfrm rot="10800000">
            <a:off x="-150" y="-200"/>
            <a:ext cx="1771800" cy="1787400"/>
          </a:xfrm>
          <a:prstGeom prst="triangle">
            <a:avLst>
              <a:gd name="adj" fmla="val 10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 rot="5400000">
            <a:off x="7950" y="3346424"/>
            <a:ext cx="1800300" cy="1816200"/>
          </a:xfrm>
          <a:prstGeom prst="triangle">
            <a:avLst>
              <a:gd name="adj" fmla="val 1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ctrTitle"/>
          </p:nvPr>
        </p:nvSpPr>
        <p:spPr>
          <a:xfrm>
            <a:off x="1601400" y="3277763"/>
            <a:ext cx="5941200" cy="3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Lora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1"/>
          </p:nvPr>
        </p:nvSpPr>
        <p:spPr>
          <a:xfrm>
            <a:off x="1601400" y="1648200"/>
            <a:ext cx="5941200" cy="13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-1026571" y="-2660"/>
            <a:ext cx="10170577" cy="2048976"/>
            <a:chOff x="-1026571" y="-2660"/>
            <a:chExt cx="10170577" cy="2048976"/>
          </a:xfrm>
        </p:grpSpPr>
        <p:grpSp>
          <p:nvGrpSpPr>
            <p:cNvPr id="262" name="Google Shape;262;p16"/>
            <p:cNvGrpSpPr/>
            <p:nvPr/>
          </p:nvGrpSpPr>
          <p:grpSpPr>
            <a:xfrm>
              <a:off x="-1026571" y="-2660"/>
              <a:ext cx="2763442" cy="2048976"/>
              <a:chOff x="317894" y="-28792"/>
              <a:chExt cx="2740151" cy="2052054"/>
            </a:xfrm>
          </p:grpSpPr>
          <p:sp>
            <p:nvSpPr>
              <p:cNvPr id="263" name="Google Shape;263;p16"/>
              <p:cNvSpPr/>
              <p:nvPr/>
            </p:nvSpPr>
            <p:spPr>
              <a:xfrm>
                <a:off x="317894" y="-28792"/>
                <a:ext cx="1641456" cy="1499035"/>
              </a:xfrm>
              <a:custGeom>
                <a:avLst/>
                <a:gdLst/>
                <a:ahLst/>
                <a:cxnLst/>
                <a:rect l="l" t="t" r="r" b="b"/>
                <a:pathLst>
                  <a:path w="19305" h="17630" extrusionOk="0">
                    <a:moveTo>
                      <a:pt x="16056" y="0"/>
                    </a:moveTo>
                    <a:lnTo>
                      <a:pt x="1" y="16052"/>
                    </a:lnTo>
                    <a:lnTo>
                      <a:pt x="25" y="16076"/>
                    </a:lnTo>
                    <a:lnTo>
                      <a:pt x="70" y="16031"/>
                    </a:lnTo>
                    <a:lnTo>
                      <a:pt x="1675" y="17629"/>
                    </a:lnTo>
                    <a:lnTo>
                      <a:pt x="193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590647" y="-28792"/>
                <a:ext cx="1913544" cy="1759134"/>
              </a:xfrm>
              <a:custGeom>
                <a:avLst/>
                <a:gdLst/>
                <a:ahLst/>
                <a:cxnLst/>
                <a:rect l="l" t="t" r="r" b="b"/>
                <a:pathLst>
                  <a:path w="22505" h="20689" extrusionOk="0">
                    <a:moveTo>
                      <a:pt x="19255" y="0"/>
                    </a:moveTo>
                    <a:lnTo>
                      <a:pt x="1" y="19256"/>
                    </a:lnTo>
                    <a:lnTo>
                      <a:pt x="193" y="19067"/>
                    </a:lnTo>
                    <a:lnTo>
                      <a:pt x="1816" y="20689"/>
                    </a:lnTo>
                    <a:lnTo>
                      <a:pt x="2250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867737" y="-28792"/>
                <a:ext cx="2190308" cy="2052054"/>
              </a:xfrm>
              <a:custGeom>
                <a:avLst/>
                <a:gdLst/>
                <a:ahLst/>
                <a:cxnLst/>
                <a:rect l="l" t="t" r="r" b="b"/>
                <a:pathLst>
                  <a:path w="25760" h="24134" extrusionOk="0">
                    <a:moveTo>
                      <a:pt x="22517" y="0"/>
                    </a:moveTo>
                    <a:lnTo>
                      <a:pt x="1" y="22518"/>
                    </a:lnTo>
                    <a:lnTo>
                      <a:pt x="1627" y="24133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6" name="Google Shape;266;p16"/>
            <p:cNvGrpSpPr/>
            <p:nvPr/>
          </p:nvGrpSpPr>
          <p:grpSpPr>
            <a:xfrm>
              <a:off x="7486985" y="0"/>
              <a:ext cx="1657021" cy="1631549"/>
              <a:chOff x="4974132" y="0"/>
              <a:chExt cx="2611950" cy="2571799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4974132" y="0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6280078" y="1285903"/>
                <a:ext cx="1306003" cy="1285897"/>
              </a:xfrm>
              <a:custGeom>
                <a:avLst/>
                <a:gdLst/>
                <a:ahLst/>
                <a:cxnLst/>
                <a:rect l="l" t="t" r="r" b="b"/>
                <a:pathLst>
                  <a:path w="13859" h="13646" extrusionOk="0">
                    <a:moveTo>
                      <a:pt x="13858" y="1"/>
                    </a:moveTo>
                    <a:lnTo>
                      <a:pt x="1" y="1"/>
                    </a:lnTo>
                    <a:lnTo>
                      <a:pt x="13858" y="1364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9" name="Google Shape;269;p16"/>
          <p:cNvSpPr txBox="1">
            <a:spLocks noGrp="1"/>
          </p:cNvSpPr>
          <p:nvPr>
            <p:ph type="subTitle" idx="1"/>
          </p:nvPr>
        </p:nvSpPr>
        <p:spPr>
          <a:xfrm>
            <a:off x="1044566" y="1480146"/>
            <a:ext cx="28089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2"/>
          </p:nvPr>
        </p:nvSpPr>
        <p:spPr>
          <a:xfrm>
            <a:off x="1044475" y="3251934"/>
            <a:ext cx="28089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subTitle" idx="3"/>
          </p:nvPr>
        </p:nvSpPr>
        <p:spPr>
          <a:xfrm>
            <a:off x="5612091" y="1480146"/>
            <a:ext cx="28089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4"/>
          </p:nvPr>
        </p:nvSpPr>
        <p:spPr>
          <a:xfrm>
            <a:off x="5612000" y="3251934"/>
            <a:ext cx="28089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5"/>
          </p:nvPr>
        </p:nvSpPr>
        <p:spPr>
          <a:xfrm>
            <a:off x="1044561" y="1963823"/>
            <a:ext cx="28089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6"/>
          </p:nvPr>
        </p:nvSpPr>
        <p:spPr>
          <a:xfrm>
            <a:off x="1044475" y="3735625"/>
            <a:ext cx="28089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subTitle" idx="7"/>
          </p:nvPr>
        </p:nvSpPr>
        <p:spPr>
          <a:xfrm>
            <a:off x="5612085" y="1963823"/>
            <a:ext cx="28089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subTitle" idx="8"/>
          </p:nvPr>
        </p:nvSpPr>
        <p:spPr>
          <a:xfrm>
            <a:off x="5612000" y="3735625"/>
            <a:ext cx="28089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title"/>
          </p:nvPr>
        </p:nvSpPr>
        <p:spPr>
          <a:xfrm>
            <a:off x="720000" y="3757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0"/>
          <p:cNvGrpSpPr/>
          <p:nvPr/>
        </p:nvGrpSpPr>
        <p:grpSpPr>
          <a:xfrm flipH="1">
            <a:off x="6386161" y="2565852"/>
            <a:ext cx="3942832" cy="2732409"/>
            <a:chOff x="-1182160" y="2564425"/>
            <a:chExt cx="3942832" cy="2732409"/>
          </a:xfrm>
        </p:grpSpPr>
        <p:sp>
          <p:nvSpPr>
            <p:cNvPr id="326" name="Google Shape;326;p20"/>
            <p:cNvSpPr/>
            <p:nvPr/>
          </p:nvSpPr>
          <p:spPr>
            <a:xfrm>
              <a:off x="-1182160" y="2564425"/>
              <a:ext cx="2876578" cy="2732409"/>
            </a:xfrm>
            <a:custGeom>
              <a:avLst/>
              <a:gdLst/>
              <a:ahLst/>
              <a:cxnLst/>
              <a:rect l="l" t="t" r="r" b="b"/>
              <a:pathLst>
                <a:path w="34691" h="33062" extrusionOk="0">
                  <a:moveTo>
                    <a:pt x="33065" y="1"/>
                  </a:moveTo>
                  <a:lnTo>
                    <a:pt x="1" y="33062"/>
                  </a:lnTo>
                  <a:lnTo>
                    <a:pt x="3250" y="33062"/>
                  </a:lnTo>
                  <a:lnTo>
                    <a:pt x="34691" y="1627"/>
                  </a:lnTo>
                  <a:lnTo>
                    <a:pt x="33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-643142" y="2833167"/>
              <a:ext cx="2606673" cy="2463647"/>
            </a:xfrm>
            <a:custGeom>
              <a:avLst/>
              <a:gdLst/>
              <a:ahLst/>
              <a:cxnLst/>
              <a:rect l="l" t="t" r="r" b="b"/>
              <a:pathLst>
                <a:path w="31436" h="29810" extrusionOk="0">
                  <a:moveTo>
                    <a:pt x="29810" y="1"/>
                  </a:moveTo>
                  <a:lnTo>
                    <a:pt x="1" y="29810"/>
                  </a:lnTo>
                  <a:lnTo>
                    <a:pt x="3243" y="29810"/>
                  </a:lnTo>
                  <a:lnTo>
                    <a:pt x="31436" y="1620"/>
                  </a:lnTo>
                  <a:lnTo>
                    <a:pt x="29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112084" y="3097943"/>
              <a:ext cx="2340997" cy="2198853"/>
            </a:xfrm>
            <a:custGeom>
              <a:avLst/>
              <a:gdLst/>
              <a:ahLst/>
              <a:cxnLst/>
              <a:rect l="l" t="t" r="r" b="b"/>
              <a:pathLst>
                <a:path w="28232" h="26606" extrusionOk="0">
                  <a:moveTo>
                    <a:pt x="26608" y="1"/>
                  </a:moveTo>
                  <a:lnTo>
                    <a:pt x="0" y="26606"/>
                  </a:lnTo>
                  <a:lnTo>
                    <a:pt x="3249" y="26606"/>
                  </a:lnTo>
                  <a:lnTo>
                    <a:pt x="28231" y="1627"/>
                  </a:lnTo>
                  <a:lnTo>
                    <a:pt x="26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19720" y="3362718"/>
              <a:ext cx="2075653" cy="1934058"/>
            </a:xfrm>
            <a:custGeom>
              <a:avLst/>
              <a:gdLst/>
              <a:ahLst/>
              <a:cxnLst/>
              <a:rect l="l" t="t" r="r" b="b"/>
              <a:pathLst>
                <a:path w="25032" h="23402" extrusionOk="0">
                  <a:moveTo>
                    <a:pt x="23405" y="0"/>
                  </a:moveTo>
                  <a:lnTo>
                    <a:pt x="1" y="23402"/>
                  </a:lnTo>
                  <a:lnTo>
                    <a:pt x="3250" y="23402"/>
                  </a:lnTo>
                  <a:lnTo>
                    <a:pt x="25032" y="1623"/>
                  </a:lnTo>
                  <a:lnTo>
                    <a:pt x="234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951358" y="3628072"/>
              <a:ext cx="1809314" cy="1668685"/>
            </a:xfrm>
            <a:custGeom>
              <a:avLst/>
              <a:gdLst/>
              <a:ahLst/>
              <a:cxnLst/>
              <a:rect l="l" t="t" r="r" b="b"/>
              <a:pathLst>
                <a:path w="21820" h="20191" extrusionOk="0">
                  <a:moveTo>
                    <a:pt x="20197" y="1"/>
                  </a:moveTo>
                  <a:lnTo>
                    <a:pt x="0" y="20191"/>
                  </a:lnTo>
                  <a:lnTo>
                    <a:pt x="3245" y="20191"/>
                  </a:lnTo>
                  <a:lnTo>
                    <a:pt x="21820" y="1616"/>
                  </a:lnTo>
                  <a:lnTo>
                    <a:pt x="20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0"/>
          <p:cNvSpPr/>
          <p:nvPr/>
        </p:nvSpPr>
        <p:spPr>
          <a:xfrm flipH="1">
            <a:off x="6294365" y="2559369"/>
            <a:ext cx="2583811" cy="2583483"/>
          </a:xfrm>
          <a:custGeom>
            <a:avLst/>
            <a:gdLst/>
            <a:ahLst/>
            <a:cxnLst/>
            <a:rect l="l" t="t" r="r" b="b"/>
            <a:pathLst>
              <a:path w="31020" h="31017" extrusionOk="0">
                <a:moveTo>
                  <a:pt x="15508" y="1"/>
                </a:moveTo>
                <a:lnTo>
                  <a:pt x="0" y="15509"/>
                </a:lnTo>
                <a:lnTo>
                  <a:pt x="15508" y="31017"/>
                </a:lnTo>
                <a:lnTo>
                  <a:pt x="31019" y="1550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20"/>
          <p:cNvGrpSpPr/>
          <p:nvPr/>
        </p:nvGrpSpPr>
        <p:grpSpPr>
          <a:xfrm flipH="1">
            <a:off x="4984965" y="-15041"/>
            <a:ext cx="4631011" cy="2593609"/>
            <a:chOff x="-443996" y="-28792"/>
            <a:chExt cx="4591979" cy="2597505"/>
          </a:xfrm>
        </p:grpSpPr>
        <p:sp>
          <p:nvSpPr>
            <p:cNvPr id="333" name="Google Shape;333;p20"/>
            <p:cNvSpPr/>
            <p:nvPr/>
          </p:nvSpPr>
          <p:spPr>
            <a:xfrm>
              <a:off x="45821" y="-28792"/>
              <a:ext cx="1368092" cy="1226607"/>
            </a:xfrm>
            <a:custGeom>
              <a:avLst/>
              <a:gdLst/>
              <a:ahLst/>
              <a:cxnLst/>
              <a:rect l="l" t="t" r="r" b="b"/>
              <a:pathLst>
                <a:path w="16090" h="14426" extrusionOk="0">
                  <a:moveTo>
                    <a:pt x="12848" y="0"/>
                  </a:moveTo>
                  <a:lnTo>
                    <a:pt x="1" y="12847"/>
                  </a:lnTo>
                  <a:lnTo>
                    <a:pt x="15" y="12865"/>
                  </a:lnTo>
                  <a:lnTo>
                    <a:pt x="59" y="12820"/>
                  </a:lnTo>
                  <a:lnTo>
                    <a:pt x="1665" y="14426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412563" y="-28792"/>
              <a:ext cx="2735420" cy="2597505"/>
            </a:xfrm>
            <a:custGeom>
              <a:avLst/>
              <a:gdLst/>
              <a:ahLst/>
              <a:cxnLst/>
              <a:rect l="l" t="t" r="r" b="b"/>
              <a:pathLst>
                <a:path w="32171" h="30549" extrusionOk="0">
                  <a:moveTo>
                    <a:pt x="28926" y="0"/>
                  </a:moveTo>
                  <a:lnTo>
                    <a:pt x="0" y="28923"/>
                  </a:lnTo>
                  <a:lnTo>
                    <a:pt x="1626" y="30548"/>
                  </a:lnTo>
                  <a:lnTo>
                    <a:pt x="321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-221321" y="-28792"/>
              <a:ext cx="1093539" cy="955879"/>
            </a:xfrm>
            <a:custGeom>
              <a:avLst/>
              <a:gdLst/>
              <a:ahLst/>
              <a:cxnLst/>
              <a:rect l="l" t="t" r="r" b="b"/>
              <a:pathLst>
                <a:path w="12861" h="11242" extrusionOk="0">
                  <a:moveTo>
                    <a:pt x="9619" y="0"/>
                  </a:moveTo>
                  <a:lnTo>
                    <a:pt x="1" y="9620"/>
                  </a:lnTo>
                  <a:lnTo>
                    <a:pt x="1620" y="11242"/>
                  </a:lnTo>
                  <a:lnTo>
                    <a:pt x="12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-443996" y="-28792"/>
              <a:ext cx="765843" cy="679710"/>
            </a:xfrm>
            <a:custGeom>
              <a:avLst/>
              <a:gdLst/>
              <a:ahLst/>
              <a:cxnLst/>
              <a:rect l="l" t="t" r="r" b="b"/>
              <a:pathLst>
                <a:path w="9007" h="7994" extrusionOk="0">
                  <a:moveTo>
                    <a:pt x="5765" y="0"/>
                  </a:moveTo>
                  <a:lnTo>
                    <a:pt x="0" y="5766"/>
                  </a:lnTo>
                  <a:lnTo>
                    <a:pt x="0" y="6983"/>
                  </a:lnTo>
                  <a:lnTo>
                    <a:pt x="1014" y="7994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0"/>
          <p:cNvSpPr/>
          <p:nvPr/>
        </p:nvSpPr>
        <p:spPr>
          <a:xfrm flipH="1">
            <a:off x="6294454" y="3851017"/>
            <a:ext cx="1292072" cy="1291783"/>
          </a:xfrm>
          <a:custGeom>
            <a:avLst/>
            <a:gdLst/>
            <a:ahLst/>
            <a:cxnLst/>
            <a:rect l="l" t="t" r="r" b="b"/>
            <a:pathLst>
              <a:path w="15512" h="15509" extrusionOk="0">
                <a:moveTo>
                  <a:pt x="0" y="1"/>
                </a:moveTo>
                <a:lnTo>
                  <a:pt x="0" y="15509"/>
                </a:lnTo>
                <a:lnTo>
                  <a:pt x="155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 flipH="1">
            <a:off x="6619844" y="-33081"/>
            <a:ext cx="2529078" cy="1246500"/>
          </a:xfrm>
          <a:custGeom>
            <a:avLst/>
            <a:gdLst/>
            <a:ahLst/>
            <a:cxnLst/>
            <a:rect l="l" t="t" r="r" b="b"/>
            <a:pathLst>
              <a:path w="29136" h="14570" extrusionOk="0">
                <a:moveTo>
                  <a:pt x="14566" y="14569"/>
                </a:moveTo>
                <a:lnTo>
                  <a:pt x="2913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 rot="5400000" flipH="1">
            <a:off x="5002529" y="3851017"/>
            <a:ext cx="1292072" cy="1291783"/>
          </a:xfrm>
          <a:custGeom>
            <a:avLst/>
            <a:gdLst/>
            <a:ahLst/>
            <a:cxnLst/>
            <a:rect l="l" t="t" r="r" b="b"/>
            <a:pathLst>
              <a:path w="15512" h="15509" extrusionOk="0">
                <a:moveTo>
                  <a:pt x="0" y="1"/>
                </a:moveTo>
                <a:lnTo>
                  <a:pt x="0" y="15509"/>
                </a:lnTo>
                <a:lnTo>
                  <a:pt x="155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 rot="-5400000">
            <a:off x="6803084" y="1774719"/>
            <a:ext cx="3136200" cy="1569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60" r:id="rId7"/>
    <p:sldLayoutId id="2147483662" r:id="rId8"/>
    <p:sldLayoutId id="2147483666" r:id="rId9"/>
    <p:sldLayoutId id="2147483667" r:id="rId10"/>
    <p:sldLayoutId id="2147483668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nds9-Gmwk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>
            <a:spLocks noGrp="1"/>
          </p:cNvSpPr>
          <p:nvPr>
            <p:ph type="ctrTitle"/>
          </p:nvPr>
        </p:nvSpPr>
        <p:spPr>
          <a:xfrm>
            <a:off x="2814762" y="1531025"/>
            <a:ext cx="5440863" cy="15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Aplicaciones</a:t>
            </a:r>
            <a:r>
              <a:rPr lang="en" dirty="0"/>
              <a:t> de la </a:t>
            </a:r>
            <a:r>
              <a:rPr lang="en" dirty="0" err="1"/>
              <a:t>topología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el aula</a:t>
            </a:r>
            <a:endParaRPr dirty="0"/>
          </a:p>
        </p:txBody>
      </p:sp>
      <p:sp>
        <p:nvSpPr>
          <p:cNvPr id="436" name="Google Shape;436;p30"/>
          <p:cNvSpPr txBox="1">
            <a:spLocks noGrp="1"/>
          </p:cNvSpPr>
          <p:nvPr>
            <p:ph type="subTitle" idx="1"/>
          </p:nvPr>
        </p:nvSpPr>
        <p:spPr>
          <a:xfrm>
            <a:off x="3686028" y="3151489"/>
            <a:ext cx="43011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Laura Sánchez-Pascuala Dones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Alicia Rubio Sánchez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4969291" y="1658531"/>
            <a:ext cx="3410400" cy="166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Basta con tomar un punto cualquiera que este claramente fuera y comprobar si nuestro punto está o no en la misma región que ese. Si está en la misma región estará fuera y si no estará dentro.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Retales de Matemáticas: 674. El laberinto de Jordan. RESOLUCIÓN">
            <a:extLst>
              <a:ext uri="{FF2B5EF4-FFF2-40B4-BE49-F238E27FC236}">
                <a16:creationId xmlns:a16="http://schemas.microsoft.com/office/drawing/2014/main" id="{801A1CD0-8203-004F-85C8-DAEEC23B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5" y="1100433"/>
            <a:ext cx="4421217" cy="294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39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4412C901-8B7C-46FB-B3E4-AD5C8671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98" y="919138"/>
            <a:ext cx="8129852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5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4656871" y="189408"/>
            <a:ext cx="3410400" cy="166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Mira los siguientes laberintos… ¿Estamos dentro estamos fuera?</a:t>
            </a:r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EF6C6A3-B64F-4EFC-9EEC-5B1D1ACC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4" y="902763"/>
            <a:ext cx="3046539" cy="2162445"/>
          </a:xfrm>
          <a:prstGeom prst="rect">
            <a:avLst/>
          </a:prstGeom>
        </p:spPr>
      </p:pic>
      <p:pic>
        <p:nvPicPr>
          <p:cNvPr id="7" name="Imagen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A2A77F1-3E77-48BB-ABBF-96564D6E8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510" y="902763"/>
            <a:ext cx="4762500" cy="4076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783C47D-1189-4A63-8AC4-06E05A485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28" b="1250"/>
          <a:stretch/>
        </p:blipFill>
        <p:spPr>
          <a:xfrm>
            <a:off x="373498" y="3462907"/>
            <a:ext cx="3610927" cy="14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2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941ABA-1BA2-4143-BF4D-066BEDCB053B}"/>
              </a:ext>
            </a:extLst>
          </p:cNvPr>
          <p:cNvSpPr txBox="1"/>
          <p:nvPr/>
        </p:nvSpPr>
        <p:spPr>
          <a:xfrm>
            <a:off x="592782" y="2768426"/>
            <a:ext cx="4042279" cy="88917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s-ES_tradnl" dirty="0"/>
          </a:p>
        </p:txBody>
      </p:sp>
      <p:sp>
        <p:nvSpPr>
          <p:cNvPr id="5" name="Google Shape;501;p38">
            <a:extLst>
              <a:ext uri="{FF2B5EF4-FFF2-40B4-BE49-F238E27FC236}">
                <a16:creationId xmlns:a16="http://schemas.microsoft.com/office/drawing/2014/main" id="{DFF072B1-C5AC-104C-8339-E0EAE4FA77DD}"/>
              </a:ext>
            </a:extLst>
          </p:cNvPr>
          <p:cNvSpPr txBox="1">
            <a:spLocks/>
          </p:cNvSpPr>
          <p:nvPr/>
        </p:nvSpPr>
        <p:spPr>
          <a:xfrm>
            <a:off x="832418" y="2933090"/>
            <a:ext cx="3739582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600"/>
            </a:pPr>
            <a:r>
              <a:rPr lang="es-ES" sz="3000" dirty="0">
                <a:solidFill>
                  <a:schemeClr val="accent1"/>
                </a:solidFill>
                <a:latin typeface="Alata"/>
                <a:sym typeface="Alata"/>
              </a:rPr>
              <a:t>Grafos </a:t>
            </a:r>
            <a:r>
              <a:rPr lang="es-ES" sz="3000" dirty="0" err="1">
                <a:solidFill>
                  <a:schemeClr val="accent1"/>
                </a:solidFill>
                <a:latin typeface="Alata"/>
                <a:sym typeface="Alata"/>
              </a:rPr>
              <a:t>planarios</a:t>
            </a:r>
            <a:r>
              <a:rPr lang="es-ES" sz="3000" dirty="0">
                <a:solidFill>
                  <a:schemeClr val="accent1"/>
                </a:solidFill>
                <a:latin typeface="Alata"/>
                <a:sym typeface="Alata"/>
              </a:rPr>
              <a:t> topológicos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>
            <a:spLocks noGrp="1"/>
          </p:cNvSpPr>
          <p:nvPr>
            <p:ph type="title"/>
          </p:nvPr>
        </p:nvSpPr>
        <p:spPr>
          <a:xfrm>
            <a:off x="362745" y="3596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Representaciones topológicas</a:t>
            </a:r>
            <a:endParaRPr dirty="0"/>
          </a:p>
        </p:txBody>
      </p:sp>
      <p:sp>
        <p:nvSpPr>
          <p:cNvPr id="538" name="Google Shape;538;p42"/>
          <p:cNvSpPr txBox="1">
            <a:spLocks noGrp="1"/>
          </p:cNvSpPr>
          <p:nvPr>
            <p:ph type="subTitle" idx="1"/>
          </p:nvPr>
        </p:nvSpPr>
        <p:spPr>
          <a:xfrm>
            <a:off x="1088966" y="1731239"/>
            <a:ext cx="3125779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El </a:t>
            </a:r>
            <a:r>
              <a:rPr lang="en" sz="1600" dirty="0" err="1"/>
              <a:t>plano</a:t>
            </a:r>
            <a:r>
              <a:rPr lang="en" sz="1600" dirty="0"/>
              <a:t> de un barrio</a:t>
            </a:r>
            <a:endParaRPr sz="1600" dirty="0"/>
          </a:p>
        </p:txBody>
      </p:sp>
      <p:sp>
        <p:nvSpPr>
          <p:cNvPr id="539" name="Google Shape;539;p42"/>
          <p:cNvSpPr txBox="1">
            <a:spLocks noGrp="1"/>
          </p:cNvSpPr>
          <p:nvPr>
            <p:ph type="subTitle" idx="2"/>
          </p:nvPr>
        </p:nvSpPr>
        <p:spPr>
          <a:xfrm>
            <a:off x="1096363" y="3329159"/>
            <a:ext cx="28089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Los </a:t>
            </a:r>
            <a:r>
              <a:rPr lang="en" sz="1600" dirty="0" err="1"/>
              <a:t>afluentes</a:t>
            </a:r>
            <a:r>
              <a:rPr lang="en" sz="1600" dirty="0"/>
              <a:t> de un </a:t>
            </a:r>
            <a:r>
              <a:rPr lang="en" sz="1600" dirty="0" err="1"/>
              <a:t>río</a:t>
            </a:r>
            <a:endParaRPr sz="1600" dirty="0"/>
          </a:p>
        </p:txBody>
      </p:sp>
      <p:sp>
        <p:nvSpPr>
          <p:cNvPr id="542" name="Google Shape;542;p42"/>
          <p:cNvSpPr txBox="1">
            <a:spLocks noGrp="1"/>
          </p:cNvSpPr>
          <p:nvPr>
            <p:ph type="subTitle" idx="3"/>
          </p:nvPr>
        </p:nvSpPr>
        <p:spPr>
          <a:xfrm>
            <a:off x="5618685" y="1804127"/>
            <a:ext cx="2808900" cy="899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Lo </a:t>
            </a:r>
            <a:r>
              <a:rPr lang="en" sz="1600" dirty="0" err="1"/>
              <a:t>hacemos</a:t>
            </a:r>
            <a:r>
              <a:rPr lang="en" sz="1600" dirty="0"/>
              <a:t> </a:t>
            </a:r>
            <a:r>
              <a:rPr lang="en" sz="1600" dirty="0" err="1"/>
              <a:t>inconscientemente</a:t>
            </a:r>
            <a:r>
              <a:rPr lang="en" sz="1600" dirty="0"/>
              <a:t> y, los </a:t>
            </a:r>
            <a:r>
              <a:rPr lang="en" sz="1600" dirty="0" err="1"/>
              <a:t>niños</a:t>
            </a:r>
            <a:r>
              <a:rPr lang="en" sz="1600" dirty="0"/>
              <a:t> </a:t>
            </a:r>
            <a:r>
              <a:rPr lang="en" sz="1600" dirty="0" err="1"/>
              <a:t>también</a:t>
            </a:r>
            <a:endParaRPr sz="1600" dirty="0"/>
          </a:p>
        </p:txBody>
      </p:sp>
      <p:sp>
        <p:nvSpPr>
          <p:cNvPr id="544" name="Google Shape;544;p42"/>
          <p:cNvSpPr/>
          <p:nvPr/>
        </p:nvSpPr>
        <p:spPr>
          <a:xfrm>
            <a:off x="720000" y="1832536"/>
            <a:ext cx="209700" cy="2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2"/>
          <p:cNvSpPr/>
          <p:nvPr/>
        </p:nvSpPr>
        <p:spPr>
          <a:xfrm>
            <a:off x="679670" y="3447659"/>
            <a:ext cx="209700" cy="209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2"/>
          <p:cNvSpPr/>
          <p:nvPr/>
        </p:nvSpPr>
        <p:spPr>
          <a:xfrm>
            <a:off x="5287525" y="2027477"/>
            <a:ext cx="209700" cy="20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36;p42">
            <a:extLst>
              <a:ext uri="{FF2B5EF4-FFF2-40B4-BE49-F238E27FC236}">
                <a16:creationId xmlns:a16="http://schemas.microsoft.com/office/drawing/2014/main" id="{8F01350E-E517-E74A-A50A-49345CA46982}"/>
              </a:ext>
            </a:extLst>
          </p:cNvPr>
          <p:cNvSpPr txBox="1">
            <a:spLocks/>
          </p:cNvSpPr>
          <p:nvPr/>
        </p:nvSpPr>
        <p:spPr>
          <a:xfrm>
            <a:off x="1096364" y="983965"/>
            <a:ext cx="6086708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s-ES" sz="1400" dirty="0"/>
              <a:t>El pensamiento trabaja con representaciones esquemáticas de la realidad que nos permiten quedarnos únicamente con la información que nos interesa y descartar el resto. Por ejemplo…</a:t>
            </a:r>
          </a:p>
        </p:txBody>
      </p:sp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AE4CB99-8FF0-B549-836B-2EB0A5562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58" y="2188159"/>
            <a:ext cx="2998360" cy="1126585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65F78A7-A2A9-AA4C-A38C-7F4FEF59D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350" y="3718321"/>
            <a:ext cx="2361368" cy="1302824"/>
          </a:xfrm>
          <a:prstGeom prst="rect">
            <a:avLst/>
          </a:prstGeom>
        </p:spPr>
      </p:pic>
      <p:pic>
        <p:nvPicPr>
          <p:cNvPr id="18" name="Imagen 17" descr="Imagen que contiene Forma&#10;&#10;Descripción generada automáticamente">
            <a:extLst>
              <a:ext uri="{FF2B5EF4-FFF2-40B4-BE49-F238E27FC236}">
                <a16:creationId xmlns:a16="http://schemas.microsoft.com/office/drawing/2014/main" id="{1FDC0FE7-5442-5646-816A-F0AC545A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014" y="2741046"/>
            <a:ext cx="2287809" cy="1034813"/>
          </a:xfrm>
          <a:prstGeom prst="rect">
            <a:avLst/>
          </a:prstGeom>
        </p:spPr>
      </p:pic>
      <p:sp>
        <p:nvSpPr>
          <p:cNvPr id="32" name="Google Shape;536;p42">
            <a:extLst>
              <a:ext uri="{FF2B5EF4-FFF2-40B4-BE49-F238E27FC236}">
                <a16:creationId xmlns:a16="http://schemas.microsoft.com/office/drawing/2014/main" id="{A24D0C42-D93E-1148-92B5-E0D6278B5950}"/>
              </a:ext>
            </a:extLst>
          </p:cNvPr>
          <p:cNvSpPr txBox="1">
            <a:spLocks/>
          </p:cNvSpPr>
          <p:nvPr/>
        </p:nvSpPr>
        <p:spPr>
          <a:xfrm>
            <a:off x="5392375" y="3887516"/>
            <a:ext cx="3439333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s-ES" sz="1400" dirty="0"/>
              <a:t>¿Esto representa algo para ti? ¿Por qué?</a:t>
            </a:r>
          </a:p>
        </p:txBody>
      </p:sp>
    </p:spTree>
    <p:extLst>
      <p:ext uri="{BB962C8B-B14F-4D97-AF65-F5344CB8AC3E}">
        <p14:creationId xmlns:p14="http://schemas.microsoft.com/office/powerpoint/2010/main" val="6383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342290" y="643978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" dirty="0" err="1"/>
              <a:t>Qué</a:t>
            </a:r>
            <a:r>
              <a:rPr lang="en" dirty="0"/>
              <a:t> es un </a:t>
            </a:r>
            <a:r>
              <a:rPr lang="en" dirty="0" err="1"/>
              <a:t>grafo</a:t>
            </a:r>
            <a:r>
              <a:rPr lang="en" dirty="0"/>
              <a:t>?</a:t>
            </a:r>
            <a:endParaRPr dirty="0"/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3342290" y="1299080"/>
            <a:ext cx="5322438" cy="3114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Es un </a:t>
            </a:r>
            <a:r>
              <a:rPr lang="en" sz="1400" dirty="0" err="1"/>
              <a:t>esquema</a:t>
            </a:r>
            <a:r>
              <a:rPr lang="en" sz="1400" dirty="0"/>
              <a:t> </a:t>
            </a:r>
            <a:r>
              <a:rPr lang="en" sz="1400" dirty="0" err="1"/>
              <a:t>compuesto</a:t>
            </a:r>
            <a:r>
              <a:rPr lang="en" sz="1400" dirty="0"/>
              <a:t> por puntos (v</a:t>
            </a:r>
            <a:r>
              <a:rPr lang="es-ES" sz="1400" dirty="0"/>
              <a:t>é</a:t>
            </a:r>
            <a:r>
              <a:rPr lang="en" sz="1400" dirty="0" err="1"/>
              <a:t>rtices</a:t>
            </a:r>
            <a:r>
              <a:rPr lang="en" sz="1400" dirty="0"/>
              <a:t>) y </a:t>
            </a:r>
            <a:r>
              <a:rPr lang="en" sz="1400" dirty="0" err="1"/>
              <a:t>líneas</a:t>
            </a:r>
            <a:r>
              <a:rPr lang="en" sz="1400" dirty="0"/>
              <a:t> entre </a:t>
            </a:r>
            <a:r>
              <a:rPr lang="en" sz="1400" dirty="0" err="1"/>
              <a:t>estos</a:t>
            </a:r>
            <a:r>
              <a:rPr lang="en" sz="1400" dirty="0"/>
              <a:t> puntos (</a:t>
            </a:r>
            <a:r>
              <a:rPr lang="en" sz="1400" dirty="0" err="1"/>
              <a:t>aristas</a:t>
            </a:r>
            <a:r>
              <a:rPr lang="en" sz="1400" dirty="0"/>
              <a:t>) que </a:t>
            </a:r>
            <a:r>
              <a:rPr lang="en" sz="1400" dirty="0" err="1"/>
              <a:t>representa</a:t>
            </a:r>
            <a:r>
              <a:rPr lang="en" sz="1400" dirty="0"/>
              <a:t> una </a:t>
            </a:r>
            <a:r>
              <a:rPr lang="en" sz="1400" dirty="0" err="1"/>
              <a:t>información</a:t>
            </a:r>
            <a:r>
              <a:rPr lang="en" sz="1400" dirty="0"/>
              <a:t> de forma </a:t>
            </a:r>
            <a:r>
              <a:rPr lang="en" sz="1400" dirty="0" err="1"/>
              <a:t>topológica</a:t>
            </a:r>
            <a:r>
              <a:rPr lang="en" sz="1400" dirty="0"/>
              <a:t>. </a:t>
            </a:r>
            <a:r>
              <a:rPr lang="en" sz="1400" dirty="0" err="1"/>
              <a:t>Normalmente</a:t>
            </a:r>
            <a:r>
              <a:rPr lang="en" sz="1400" dirty="0"/>
              <a:t> </a:t>
            </a:r>
            <a:r>
              <a:rPr lang="en" sz="1400" dirty="0" err="1"/>
              <a:t>nombramos</a:t>
            </a:r>
            <a:r>
              <a:rPr lang="en" sz="1400" dirty="0"/>
              <a:t> </a:t>
            </a:r>
            <a:r>
              <a:rPr lang="en" sz="1400" dirty="0" err="1"/>
              <a:t>cada</a:t>
            </a:r>
            <a:r>
              <a:rPr lang="en" sz="1400" dirty="0"/>
              <a:t> v</a:t>
            </a:r>
            <a:r>
              <a:rPr lang="es-ES" sz="1400" dirty="0" err="1"/>
              <a:t>értice</a:t>
            </a:r>
            <a:r>
              <a:rPr lang="es-ES" sz="1400" dirty="0"/>
              <a:t> con una letra mayúscula y cada arista con una letra minúscula.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 dirty="0"/>
              <a:t>Imagina que este grafo representa las líneas de autobús que conectan 6 pueblos. Nombra tu grafo como más te guste y escoge dos pueblos.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¿Puedes ir de uno de estos pueblos al otro directo, sin pasar por ningún otro pueblo?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En este caso, ¿esta información es suficiente? </a:t>
            </a:r>
            <a:endParaRPr sz="1400"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Teoría de grafos - Wikipedia, la enciclopedia libre">
            <a:extLst>
              <a:ext uri="{FF2B5EF4-FFF2-40B4-BE49-F238E27FC236}">
                <a16:creationId xmlns:a16="http://schemas.microsoft.com/office/drawing/2014/main" id="{0DC6B2FF-0AA3-4C44-A8FC-87B5311A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555" y="1563078"/>
            <a:ext cx="3684175" cy="20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1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342290" y="643978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Otras</a:t>
            </a:r>
            <a:r>
              <a:rPr lang="en" dirty="0"/>
              <a:t> </a:t>
            </a:r>
            <a:r>
              <a:rPr lang="en" dirty="0" err="1"/>
              <a:t>cuestiones</a:t>
            </a:r>
            <a:endParaRPr dirty="0"/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3544088" y="1494126"/>
            <a:ext cx="5120640" cy="291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Grado del vértice. Es el número de líneas que salen de ese vértice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Caras del grafo. Son las distintas regiones que delimita el grafo con sus aristas, incluyendo la región exterior.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Calcula el grado de cada uno de los vértices y el número de caras del grafo.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Un bucle es una arista que sale del mismo vértice al que llega. ¿Por qué en nuestro grafo (líneas de autobús) no tiene sentido que haya bucles?</a:t>
            </a:r>
            <a:endParaRPr sz="1400"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Teoría de grafos - Wikipedia, la enciclopedia libre">
            <a:extLst>
              <a:ext uri="{FF2B5EF4-FFF2-40B4-BE49-F238E27FC236}">
                <a16:creationId xmlns:a16="http://schemas.microsoft.com/office/drawing/2014/main" id="{0DC6B2FF-0AA3-4C44-A8FC-87B5311A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555" y="1563078"/>
            <a:ext cx="3684175" cy="20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0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342290" y="643978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Otras</a:t>
            </a:r>
            <a:r>
              <a:rPr lang="en" dirty="0"/>
              <a:t> </a:t>
            </a:r>
            <a:r>
              <a:rPr lang="en" dirty="0" err="1"/>
              <a:t>cuestiones</a:t>
            </a:r>
            <a:endParaRPr dirty="0"/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3544088" y="1494126"/>
            <a:ext cx="5120640" cy="2919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Grado del vértice. Es el número de líneas que salen de ese vértice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Caras del grafo. Son las distintas regiones que delimita el grafo con sus aristas, incluyendo la región exterior.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Calcula el grado de cada uno de los vértices y el número de caras del grafo.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s-ES" sz="1400" dirty="0"/>
              <a:t>Un bucle es una arista que sale del mismo vértice al que llega. ¿Por qué en nuestro grafo (líneas de autobús) no tiene sentido que haya bucles?</a:t>
            </a:r>
            <a:endParaRPr sz="1400"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Teoría de grafos - Wikipedia, la enciclopedia libre">
            <a:extLst>
              <a:ext uri="{FF2B5EF4-FFF2-40B4-BE49-F238E27FC236}">
                <a16:creationId xmlns:a16="http://schemas.microsoft.com/office/drawing/2014/main" id="{0DC6B2FF-0AA3-4C44-A8FC-87B5311A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555" y="1563078"/>
            <a:ext cx="3684175" cy="20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lobo: línea doblada 1">
            <a:extLst>
              <a:ext uri="{FF2B5EF4-FFF2-40B4-BE49-F238E27FC236}">
                <a16:creationId xmlns:a16="http://schemas.microsoft.com/office/drawing/2014/main" id="{5CC0FE90-5DDC-44DD-B31A-4AFD49A8F5E8}"/>
              </a:ext>
            </a:extLst>
          </p:cNvPr>
          <p:cNvSpPr/>
          <p:nvPr/>
        </p:nvSpPr>
        <p:spPr>
          <a:xfrm>
            <a:off x="2356945" y="268014"/>
            <a:ext cx="583369" cy="375964"/>
          </a:xfrm>
          <a:prstGeom prst="borderCallout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G:2</a:t>
            </a:r>
          </a:p>
        </p:txBody>
      </p:sp>
      <p:sp>
        <p:nvSpPr>
          <p:cNvPr id="11" name="Globo: línea doblada 10">
            <a:extLst>
              <a:ext uri="{FF2B5EF4-FFF2-40B4-BE49-F238E27FC236}">
                <a16:creationId xmlns:a16="http://schemas.microsoft.com/office/drawing/2014/main" id="{2647EB3D-2D46-4C04-99FE-A860B73D255A}"/>
              </a:ext>
            </a:extLst>
          </p:cNvPr>
          <p:cNvSpPr/>
          <p:nvPr/>
        </p:nvSpPr>
        <p:spPr>
          <a:xfrm>
            <a:off x="3050605" y="1712013"/>
            <a:ext cx="583369" cy="375964"/>
          </a:xfrm>
          <a:prstGeom prst="borderCallout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G:2</a:t>
            </a:r>
          </a:p>
        </p:txBody>
      </p:sp>
      <p:sp>
        <p:nvSpPr>
          <p:cNvPr id="12" name="Globo: línea doblada 11">
            <a:extLst>
              <a:ext uri="{FF2B5EF4-FFF2-40B4-BE49-F238E27FC236}">
                <a16:creationId xmlns:a16="http://schemas.microsoft.com/office/drawing/2014/main" id="{FFA95D6D-9171-4BBF-BC18-773AFCB920B6}"/>
              </a:ext>
            </a:extLst>
          </p:cNvPr>
          <p:cNvSpPr/>
          <p:nvPr/>
        </p:nvSpPr>
        <p:spPr>
          <a:xfrm>
            <a:off x="1300138" y="1727779"/>
            <a:ext cx="583369" cy="375964"/>
          </a:xfrm>
          <a:prstGeom prst="borderCallout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G:2</a:t>
            </a:r>
          </a:p>
        </p:txBody>
      </p:sp>
      <p:sp>
        <p:nvSpPr>
          <p:cNvPr id="13" name="Globo: línea doblada 12">
            <a:extLst>
              <a:ext uri="{FF2B5EF4-FFF2-40B4-BE49-F238E27FC236}">
                <a16:creationId xmlns:a16="http://schemas.microsoft.com/office/drawing/2014/main" id="{1ED52F5E-5804-4138-96FE-187E2CD710B4}"/>
              </a:ext>
            </a:extLst>
          </p:cNvPr>
          <p:cNvSpPr/>
          <p:nvPr/>
        </p:nvSpPr>
        <p:spPr>
          <a:xfrm>
            <a:off x="789470" y="3317047"/>
            <a:ext cx="583369" cy="37596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4591"/>
              <a:gd name="adj6" fmla="val 384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G:2</a:t>
            </a:r>
          </a:p>
        </p:txBody>
      </p:sp>
      <p:sp>
        <p:nvSpPr>
          <p:cNvPr id="14" name="Globo: línea doblada 13">
            <a:extLst>
              <a:ext uri="{FF2B5EF4-FFF2-40B4-BE49-F238E27FC236}">
                <a16:creationId xmlns:a16="http://schemas.microsoft.com/office/drawing/2014/main" id="{4D80F1A4-5D90-4B82-AA6C-C42B13199B28}"/>
              </a:ext>
            </a:extLst>
          </p:cNvPr>
          <p:cNvSpPr/>
          <p:nvPr/>
        </p:nvSpPr>
        <p:spPr>
          <a:xfrm>
            <a:off x="2960719" y="3682613"/>
            <a:ext cx="583369" cy="375964"/>
          </a:xfrm>
          <a:prstGeom prst="borderCallout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G:2</a:t>
            </a:r>
          </a:p>
        </p:txBody>
      </p:sp>
      <p:sp>
        <p:nvSpPr>
          <p:cNvPr id="15" name="Globo: línea doblada 14">
            <a:extLst>
              <a:ext uri="{FF2B5EF4-FFF2-40B4-BE49-F238E27FC236}">
                <a16:creationId xmlns:a16="http://schemas.microsoft.com/office/drawing/2014/main" id="{E635A6A7-02C6-45E8-AA96-1B00E8393B26}"/>
              </a:ext>
            </a:extLst>
          </p:cNvPr>
          <p:cNvSpPr/>
          <p:nvPr/>
        </p:nvSpPr>
        <p:spPr>
          <a:xfrm>
            <a:off x="2266249" y="2766000"/>
            <a:ext cx="583369" cy="375964"/>
          </a:xfrm>
          <a:prstGeom prst="borderCallout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G:4</a:t>
            </a:r>
          </a:p>
        </p:txBody>
      </p:sp>
    </p:spTree>
    <p:extLst>
      <p:ext uri="{BB962C8B-B14F-4D97-AF65-F5344CB8AC3E}">
        <p14:creationId xmlns:p14="http://schemas.microsoft.com/office/powerpoint/2010/main" val="42473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902541" y="114157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¿Puedes pasar por las cada arista sólo una vez?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BF036C90-D1DA-43D3-B7CB-5108B5F1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0" y="2988159"/>
            <a:ext cx="2665403" cy="13971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FE63E2-7BE6-4278-B4AC-A9C731D41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15" y="2889707"/>
            <a:ext cx="2181225" cy="1828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92BE7C-6313-4EF1-9A83-1B8F4BEA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063" y="2883130"/>
            <a:ext cx="2826902" cy="183537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B0840FE-C4B1-401A-B2A7-1F49C9CA4490}"/>
              </a:ext>
            </a:extLst>
          </p:cNvPr>
          <p:cNvSpPr txBox="1"/>
          <p:nvPr/>
        </p:nvSpPr>
        <p:spPr>
          <a:xfrm>
            <a:off x="2031605" y="1992183"/>
            <a:ext cx="588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El problema de encontrar este tipo de caminos fue discutido por primera vez por L. Euler, en el problema de los puentes de </a:t>
            </a:r>
            <a:r>
              <a:rPr lang="es-ES" dirty="0" err="1">
                <a:solidFill>
                  <a:schemeClr val="tx1"/>
                </a:solidFill>
              </a:rPr>
              <a:t>Könisberg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28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2168968" y="454925"/>
            <a:ext cx="5505446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¿Puedes pasar por las cada arista sólo una vez?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789EDB5-F535-4D82-A751-456461691A8C}"/>
              </a:ext>
            </a:extLst>
          </p:cNvPr>
          <p:cNvSpPr txBox="1"/>
          <p:nvPr/>
        </p:nvSpPr>
        <p:spPr>
          <a:xfrm>
            <a:off x="5600702" y="4209438"/>
            <a:ext cx="3287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este intenta empezar en el vértice de arriba y en el de abajo. ¿Ocurre lo mismo?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317C106A-AB1E-4B68-A9FA-AC4AFB0CA275}"/>
              </a:ext>
            </a:extLst>
          </p:cNvPr>
          <p:cNvSpPr txBox="1"/>
          <p:nvPr/>
        </p:nvSpPr>
        <p:spPr>
          <a:xfrm>
            <a:off x="1978219" y="1213267"/>
            <a:ext cx="588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Intenta dibujar los grafos pasando solamente una vez por cada arista. Apunta el grado de cada vértice. ¿Ves algo en común?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846CC41-A08B-4261-85F9-7168193D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2" y="1753835"/>
            <a:ext cx="2107488" cy="280750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048FC7D-6623-4831-872A-174287A7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658" y="2046316"/>
            <a:ext cx="1990725" cy="14001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0DF73DA-0DA6-4EAA-963E-BDBA16942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62" y="2571750"/>
            <a:ext cx="1352550" cy="146526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9A777B2-8503-4B6F-965D-3B60D38E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189" y="3538014"/>
            <a:ext cx="1681824" cy="14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2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>
            <a:spLocks noGrp="1"/>
          </p:cNvSpPr>
          <p:nvPr>
            <p:ph type="ctrTitle"/>
          </p:nvPr>
        </p:nvSpPr>
        <p:spPr>
          <a:xfrm>
            <a:off x="2814762" y="1531025"/>
            <a:ext cx="5440863" cy="15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436" name="Google Shape;436;p30"/>
          <p:cNvSpPr txBox="1">
            <a:spLocks noGrp="1"/>
          </p:cNvSpPr>
          <p:nvPr>
            <p:ph type="subTitle" idx="1"/>
          </p:nvPr>
        </p:nvSpPr>
        <p:spPr>
          <a:xfrm>
            <a:off x="3686028" y="3151489"/>
            <a:ext cx="43011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 Laberintos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2- Grafos planarios topológicos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3-Postulados de Euler</a:t>
            </a:r>
          </a:p>
        </p:txBody>
      </p:sp>
    </p:spTree>
    <p:extLst>
      <p:ext uri="{BB962C8B-B14F-4D97-AF65-F5344CB8AC3E}">
        <p14:creationId xmlns:p14="http://schemas.microsoft.com/office/powerpoint/2010/main" val="162487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806C2BE-564D-410E-A960-70C2CF48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25" y="678526"/>
            <a:ext cx="3363389" cy="392395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F00A7003-F127-428A-9DC1-6603F9E6CF35}"/>
              </a:ext>
            </a:extLst>
          </p:cNvPr>
          <p:cNvSpPr/>
          <p:nvPr/>
        </p:nvSpPr>
        <p:spPr>
          <a:xfrm>
            <a:off x="2312410" y="1139084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B51D762-FA04-4256-8DC2-C881FD37B51B}"/>
              </a:ext>
            </a:extLst>
          </p:cNvPr>
          <p:cNvSpPr/>
          <p:nvPr/>
        </p:nvSpPr>
        <p:spPr>
          <a:xfrm>
            <a:off x="3280150" y="2057640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610DB10-2923-4257-813E-E798217B450E}"/>
              </a:ext>
            </a:extLst>
          </p:cNvPr>
          <p:cNvSpPr/>
          <p:nvPr/>
        </p:nvSpPr>
        <p:spPr>
          <a:xfrm>
            <a:off x="789470" y="1876559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236D5E8-47DE-4992-B874-37E6B2731170}"/>
              </a:ext>
            </a:extLst>
          </p:cNvPr>
          <p:cNvSpPr/>
          <p:nvPr/>
        </p:nvSpPr>
        <p:spPr>
          <a:xfrm>
            <a:off x="2445835" y="3187066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C7903B1-0256-4DCE-935A-ED9EF64EBEBF}"/>
              </a:ext>
            </a:extLst>
          </p:cNvPr>
          <p:cNvSpPr/>
          <p:nvPr/>
        </p:nvSpPr>
        <p:spPr>
          <a:xfrm>
            <a:off x="3394450" y="4055293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9E1E6A6-1EBF-48AA-8A9E-6CA15DEACCB1}"/>
              </a:ext>
            </a:extLst>
          </p:cNvPr>
          <p:cNvSpPr/>
          <p:nvPr/>
        </p:nvSpPr>
        <p:spPr>
          <a:xfrm>
            <a:off x="481010" y="4221374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6569CD1-B46B-412B-9C5A-1C4FD4B3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772" y="2530058"/>
            <a:ext cx="1990725" cy="1400175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02C713B7-BA6E-4348-9A04-4FC0FAC53D97}"/>
              </a:ext>
            </a:extLst>
          </p:cNvPr>
          <p:cNvSpPr/>
          <p:nvPr/>
        </p:nvSpPr>
        <p:spPr>
          <a:xfrm>
            <a:off x="5104699" y="2034621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8B50BB57-9EBE-46C1-A262-D931728E835E}"/>
              </a:ext>
            </a:extLst>
          </p:cNvPr>
          <p:cNvSpPr/>
          <p:nvPr/>
        </p:nvSpPr>
        <p:spPr>
          <a:xfrm>
            <a:off x="4282271" y="2571750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9AAAF7B-3EF0-4924-89A7-CA1688ACBF56}"/>
              </a:ext>
            </a:extLst>
          </p:cNvPr>
          <p:cNvSpPr/>
          <p:nvPr/>
        </p:nvSpPr>
        <p:spPr>
          <a:xfrm>
            <a:off x="4434671" y="3971925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AFAA096-C776-47E9-9F06-4E0D5D77CB82}"/>
              </a:ext>
            </a:extLst>
          </p:cNvPr>
          <p:cNvSpPr/>
          <p:nvPr/>
        </p:nvSpPr>
        <p:spPr>
          <a:xfrm>
            <a:off x="5790537" y="3960277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2ADBE618-BC4E-42E2-88AE-4ED8C7AEDF66}"/>
              </a:ext>
            </a:extLst>
          </p:cNvPr>
          <p:cNvSpPr/>
          <p:nvPr/>
        </p:nvSpPr>
        <p:spPr>
          <a:xfrm>
            <a:off x="5838487" y="2571750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3E224F8-9003-47CE-8116-C49C6806F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360" y="2090957"/>
            <a:ext cx="1738160" cy="1883007"/>
          </a:xfrm>
          <a:prstGeom prst="rect">
            <a:avLst/>
          </a:prstGeom>
        </p:spPr>
      </p:pic>
      <p:sp>
        <p:nvSpPr>
          <p:cNvPr id="29" name="Elipse 28">
            <a:extLst>
              <a:ext uri="{FF2B5EF4-FFF2-40B4-BE49-F238E27FC236}">
                <a16:creationId xmlns:a16="http://schemas.microsoft.com/office/drawing/2014/main" id="{2E44129D-602F-456E-B390-C01809C6028F}"/>
              </a:ext>
            </a:extLst>
          </p:cNvPr>
          <p:cNvSpPr/>
          <p:nvPr/>
        </p:nvSpPr>
        <p:spPr>
          <a:xfrm>
            <a:off x="7642460" y="1693052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98213BA-0058-4E10-A5F3-2EA10602099C}"/>
              </a:ext>
            </a:extLst>
          </p:cNvPr>
          <p:cNvSpPr/>
          <p:nvPr/>
        </p:nvSpPr>
        <p:spPr>
          <a:xfrm>
            <a:off x="6704856" y="2028987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429F672-154F-4DE5-B3D4-F017AF615727}"/>
              </a:ext>
            </a:extLst>
          </p:cNvPr>
          <p:cNvSpPr/>
          <p:nvPr/>
        </p:nvSpPr>
        <p:spPr>
          <a:xfrm>
            <a:off x="8594517" y="2212001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006436B0-8C07-4E9E-AAC0-0183052D7768}"/>
              </a:ext>
            </a:extLst>
          </p:cNvPr>
          <p:cNvSpPr/>
          <p:nvPr/>
        </p:nvSpPr>
        <p:spPr>
          <a:xfrm>
            <a:off x="6923951" y="3960277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02E8AF7-F6F0-451B-9A4B-A5100EFAAB41}"/>
              </a:ext>
            </a:extLst>
          </p:cNvPr>
          <p:cNvSpPr/>
          <p:nvPr/>
        </p:nvSpPr>
        <p:spPr>
          <a:xfrm>
            <a:off x="8357812" y="3938313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E2E823B2-4148-42B7-B8D2-ABD5D70A4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170" y="0"/>
            <a:ext cx="2181225" cy="1828800"/>
          </a:xfrm>
          <a:prstGeom prst="rect">
            <a:avLst/>
          </a:prstGeom>
        </p:spPr>
      </p:pic>
      <p:sp>
        <p:nvSpPr>
          <p:cNvPr id="35" name="Elipse 34">
            <a:extLst>
              <a:ext uri="{FF2B5EF4-FFF2-40B4-BE49-F238E27FC236}">
                <a16:creationId xmlns:a16="http://schemas.microsoft.com/office/drawing/2014/main" id="{86C20F0B-1C8B-47D9-A055-ACC5FCD24AAE}"/>
              </a:ext>
            </a:extLst>
          </p:cNvPr>
          <p:cNvSpPr/>
          <p:nvPr/>
        </p:nvSpPr>
        <p:spPr>
          <a:xfrm>
            <a:off x="5669005" y="1353785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6A1CAC7-DE60-4AA2-AB1E-60686E4FEC89}"/>
              </a:ext>
            </a:extLst>
          </p:cNvPr>
          <p:cNvSpPr/>
          <p:nvPr/>
        </p:nvSpPr>
        <p:spPr>
          <a:xfrm>
            <a:off x="5790193" y="76712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260E023C-B3F7-49D8-91D5-BEE92E12F5DD}"/>
              </a:ext>
            </a:extLst>
          </p:cNvPr>
          <p:cNvSpPr/>
          <p:nvPr/>
        </p:nvSpPr>
        <p:spPr>
          <a:xfrm>
            <a:off x="6481991" y="621778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BCE56C1-FD38-463E-826F-4DC27F8A6ED1}"/>
              </a:ext>
            </a:extLst>
          </p:cNvPr>
          <p:cNvSpPr/>
          <p:nvPr/>
        </p:nvSpPr>
        <p:spPr>
          <a:xfrm>
            <a:off x="4133079" y="537210"/>
            <a:ext cx="441960" cy="4000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0206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4559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407241" y="89682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¿Puedes pasar por las cada vértice sólo una vez?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789EDB5-F535-4D82-A751-456461691A8C}"/>
              </a:ext>
            </a:extLst>
          </p:cNvPr>
          <p:cNvSpPr txBox="1"/>
          <p:nvPr/>
        </p:nvSpPr>
        <p:spPr>
          <a:xfrm>
            <a:off x="2989089" y="1610951"/>
            <a:ext cx="4642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En la teoría de grafos, un </a:t>
            </a:r>
            <a:r>
              <a:rPr lang="es-ES" b="1" dirty="0">
                <a:solidFill>
                  <a:schemeClr val="tx1"/>
                </a:solidFill>
              </a:rPr>
              <a:t>camino euleriano</a:t>
            </a:r>
            <a:r>
              <a:rPr lang="es-ES" dirty="0">
                <a:solidFill>
                  <a:schemeClr val="tx1"/>
                </a:solidFill>
              </a:rPr>
              <a:t> es un camino que pasa por cada arista una y solo una vez. Es decir, se puede dibujar en un solo trazo sin repetir arista.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FE5691A-0C41-44A8-A2B3-EDACC236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52" y="2525723"/>
            <a:ext cx="8765857" cy="23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2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407241" y="89682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3- Postulados de Euler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38F9AFD-D1E6-4788-82D9-4F35FA5F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70" y="1753835"/>
            <a:ext cx="5857875" cy="28098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BCE73D3-D91E-43C8-84BC-7336C3DB7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17" y="2458684"/>
            <a:ext cx="1990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1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407241" y="89682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</a:t>
            </a:r>
            <a:r>
              <a:rPr lang="es-ES" dirty="0"/>
              <a:t>o</a:t>
            </a:r>
            <a:r>
              <a:rPr lang="en" dirty="0"/>
              <a:t>stulados de Euler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823575-AEBC-4340-A2FA-855A27AB1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4" y="1564064"/>
            <a:ext cx="5915025" cy="3305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106DEBD-E302-4A45-9889-A99081F45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60" y="2090957"/>
            <a:ext cx="1738160" cy="188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2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750141" y="51897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Postulados de Euler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4BFE63E2-7BE6-4278-B4AC-A9C731D4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2" y="2002576"/>
            <a:ext cx="2181225" cy="18288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569669E-8548-437E-A8D9-DF11A4FE1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812" y="1652527"/>
            <a:ext cx="5972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750141" y="1027096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Representación numérica de un grafo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92CDE14-1B85-4632-928B-5C8D4AE9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77" y="2011300"/>
            <a:ext cx="6182227" cy="2772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EAB9278-8C1C-542B-F75B-363D94302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787" y="3083545"/>
            <a:ext cx="286752" cy="2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750141" y="51897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Práctica de grafos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7CA2D08-01FA-4BD2-9E16-236056985AAE}"/>
              </a:ext>
            </a:extLst>
          </p:cNvPr>
          <p:cNvSpPr txBox="1"/>
          <p:nvPr/>
        </p:nvSpPr>
        <p:spPr>
          <a:xfrm>
            <a:off x="3278649" y="1285428"/>
            <a:ext cx="4642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¿Cuáles de los siguientes grafos admiten un camino euleriano, es decir, cuáles se pueden dibujar de un solo trazo sin repetir aristas?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937BD3-136C-4AE3-85E6-85032402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67" y="494001"/>
            <a:ext cx="2000250" cy="2000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C71C9D-DF78-45AE-BC41-35577BAF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" y="2815590"/>
            <a:ext cx="3619500" cy="16966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757F22-C631-465D-A322-0E746F3AE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790" y="2597706"/>
            <a:ext cx="2235729" cy="1802271"/>
          </a:xfrm>
          <a:prstGeom prst="rect">
            <a:avLst/>
          </a:prstGeom>
        </p:spPr>
      </p:pic>
      <p:pic>
        <p:nvPicPr>
          <p:cNvPr id="14" name="Imagen 13" descr="Gráfico, Gráfico radial&#10;&#10;Descripción generada automáticamente">
            <a:extLst>
              <a:ext uri="{FF2B5EF4-FFF2-40B4-BE49-F238E27FC236}">
                <a16:creationId xmlns:a16="http://schemas.microsoft.com/office/drawing/2014/main" id="{1EB11A54-701C-46E4-9BC5-97D6EE00D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731" y="2597706"/>
            <a:ext cx="2019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3750141" y="518977"/>
            <a:ext cx="3410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Iniciación a los grafos en EI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989D61CD-7D8A-4A12-BB49-F2CC2F70E94B}"/>
              </a:ext>
            </a:extLst>
          </p:cNvPr>
          <p:cNvSpPr txBox="1"/>
          <p:nvPr/>
        </p:nvSpPr>
        <p:spPr>
          <a:xfrm>
            <a:off x="4406409" y="1094928"/>
            <a:ext cx="46429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r>
              <a:rPr lang="es-ES" dirty="0">
                <a:solidFill>
                  <a:schemeClr val="tx1"/>
                </a:solidFill>
                <a:effectLst/>
              </a:rPr>
              <a:t>- Desarrollar habilidades motrices.</a:t>
            </a:r>
          </a:p>
          <a:p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  <a:effectLst/>
              </a:rPr>
              <a:t> Preparar para un mejor desempeño de la lectoescritura.</a:t>
            </a:r>
          </a:p>
          <a:p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  <a:effectLst/>
              </a:rPr>
              <a:t>Proporcionar una herramienta para practicar la orientación espacial y la lateralidad.</a:t>
            </a:r>
          </a:p>
          <a:p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  <a:effectLst/>
              </a:rPr>
              <a:t>Desarrollar habilidades básicas que intervienen en la representación y reconocimiento </a:t>
            </a:r>
            <a:r>
              <a:rPr lang="es-ES" dirty="0" err="1">
                <a:solidFill>
                  <a:schemeClr val="tx1"/>
                </a:solidFill>
                <a:effectLst/>
              </a:rPr>
              <a:t>gráfic</a:t>
            </a:r>
            <a:r>
              <a:rPr lang="es-ES" dirty="0">
                <a:solidFill>
                  <a:schemeClr val="tx1"/>
                </a:solidFill>
                <a:effectLst/>
              </a:rPr>
              <a:t> de formas y objetos.</a:t>
            </a:r>
          </a:p>
          <a:p>
            <a:br>
              <a:rPr lang="es-ES" dirty="0">
                <a:solidFill>
                  <a:schemeClr val="tx1"/>
                </a:solidFill>
              </a:rPr>
            </a:br>
            <a:r>
              <a:rPr lang="es-ES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  <a:effectLst/>
              </a:rPr>
              <a:t> Ampliar el vocabulario básico del niño/a.</a:t>
            </a:r>
          </a:p>
          <a:p>
            <a:br>
              <a:rPr lang="es-ES" dirty="0">
                <a:solidFill>
                  <a:schemeClr val="tx1"/>
                </a:solidFill>
                <a:effectLst/>
              </a:rPr>
            </a:br>
            <a:r>
              <a:rPr lang="es-ES" dirty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  <a:effectLst/>
              </a:rPr>
              <a:t>Iniciar en el esbozo y diseño de dibujos sencillos.</a:t>
            </a:r>
            <a:br>
              <a:rPr lang="es-ES" dirty="0"/>
            </a:b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A5FF4C-9864-45EA-B700-FC4E8C67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93593">
            <a:off x="503826" y="1621076"/>
            <a:ext cx="2282591" cy="15077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BD4E0B-4918-481E-8C1A-C5E618272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1572">
            <a:off x="1345232" y="432630"/>
            <a:ext cx="2685282" cy="18308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F75F52D-50DF-4A86-BB10-0CEF6C13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6215">
            <a:off x="1336562" y="3042351"/>
            <a:ext cx="2683407" cy="17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3" name="Google Shape;16473;p11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5233550" y="1394457"/>
            <a:ext cx="21168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38"/>
          <p:cNvSpPr txBox="1">
            <a:spLocks noGrp="1"/>
          </p:cNvSpPr>
          <p:nvPr>
            <p:ph type="title" idx="2"/>
          </p:nvPr>
        </p:nvSpPr>
        <p:spPr>
          <a:xfrm>
            <a:off x="3172250" y="2749900"/>
            <a:ext cx="4178100" cy="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Laberintos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4572000" y="738426"/>
            <a:ext cx="3410400" cy="462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 err="1"/>
              <a:t>Ejercicio</a:t>
            </a:r>
            <a:r>
              <a:rPr lang="en" sz="2000" u="sng" dirty="0"/>
              <a:t> 1</a:t>
            </a:r>
            <a:endParaRPr sz="2000" u="sng" dirty="0"/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4571999" y="1200648"/>
            <a:ext cx="3975029" cy="3506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/>
              <a:t>En</a:t>
            </a:r>
            <a:r>
              <a:rPr lang="en" sz="1400" dirty="0"/>
              <a:t> el </a:t>
            </a:r>
            <a:r>
              <a:rPr lang="en" sz="1400" dirty="0" err="1"/>
              <a:t>laberinto</a:t>
            </a:r>
            <a:r>
              <a:rPr lang="en" sz="1400" dirty="0"/>
              <a:t> de la </a:t>
            </a:r>
            <a:r>
              <a:rPr lang="en" sz="1400" dirty="0" err="1"/>
              <a:t>izquierda</a:t>
            </a:r>
            <a:r>
              <a:rPr lang="en" sz="1400" dirty="0"/>
              <a:t> A </a:t>
            </a:r>
            <a:r>
              <a:rPr lang="en" sz="1400" dirty="0" err="1"/>
              <a:t>representa</a:t>
            </a:r>
            <a:r>
              <a:rPr lang="en" sz="1400" dirty="0"/>
              <a:t> la entrada y B la </a:t>
            </a:r>
            <a:r>
              <a:rPr lang="en" sz="1400" dirty="0" err="1"/>
              <a:t>salida</a:t>
            </a:r>
            <a:r>
              <a:rPr lang="en" sz="1400" dirty="0"/>
              <a:t>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 err="1"/>
              <a:t>Halla</a:t>
            </a:r>
            <a:r>
              <a:rPr lang="en" sz="1400" dirty="0"/>
              <a:t> el </a:t>
            </a:r>
            <a:r>
              <a:rPr lang="en" sz="1400" dirty="0" err="1"/>
              <a:t>itinerario</a:t>
            </a:r>
            <a:r>
              <a:rPr lang="en" sz="1400" dirty="0"/>
              <a:t> que </a:t>
            </a:r>
            <a:r>
              <a:rPr lang="en" sz="1400" dirty="0" err="1"/>
              <a:t>permite</a:t>
            </a:r>
            <a:r>
              <a:rPr lang="en" sz="1400" dirty="0"/>
              <a:t> </a:t>
            </a:r>
            <a:r>
              <a:rPr lang="en" sz="1400" dirty="0" err="1"/>
              <a:t>ir</a:t>
            </a:r>
            <a:r>
              <a:rPr lang="en" sz="1400" dirty="0"/>
              <a:t> de A a B.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 err="1"/>
              <a:t>Sigue</a:t>
            </a:r>
            <a:r>
              <a:rPr lang="en" sz="1400" dirty="0"/>
              <a:t> con la </a:t>
            </a:r>
            <a:r>
              <a:rPr lang="en" sz="1400" dirty="0" err="1"/>
              <a:t>punta</a:t>
            </a:r>
            <a:r>
              <a:rPr lang="en" sz="1400" dirty="0"/>
              <a:t> del </a:t>
            </a:r>
            <a:r>
              <a:rPr lang="en" sz="1400" dirty="0" err="1"/>
              <a:t>lápiz</a:t>
            </a:r>
            <a:r>
              <a:rPr lang="en" sz="1400" dirty="0"/>
              <a:t> la pared </a:t>
            </a:r>
            <a:r>
              <a:rPr lang="en" sz="1400" dirty="0" err="1"/>
              <a:t>situada</a:t>
            </a:r>
            <a:r>
              <a:rPr lang="en" sz="1400" dirty="0"/>
              <a:t> a la </a:t>
            </a:r>
            <a:r>
              <a:rPr lang="en" sz="1400" dirty="0" err="1"/>
              <a:t>derecha</a:t>
            </a:r>
            <a:r>
              <a:rPr lang="en" sz="1400" dirty="0"/>
              <a:t> del </a:t>
            </a:r>
            <a:r>
              <a:rPr lang="en" sz="1400" dirty="0" err="1"/>
              <a:t>recorrido</a:t>
            </a:r>
            <a:r>
              <a:rPr lang="en" sz="1400" dirty="0"/>
              <a:t> que </a:t>
            </a:r>
            <a:r>
              <a:rPr lang="en" sz="1400" dirty="0" err="1"/>
              <a:t>acabas</a:t>
            </a:r>
            <a:r>
              <a:rPr lang="en" sz="1400" dirty="0"/>
              <a:t> de </a:t>
            </a:r>
            <a:r>
              <a:rPr lang="en" sz="1400" dirty="0" err="1"/>
              <a:t>efectuar</a:t>
            </a:r>
            <a:r>
              <a:rPr lang="en" sz="1400" dirty="0"/>
              <a:t>. Haz lo </a:t>
            </a:r>
            <a:r>
              <a:rPr lang="en" sz="1400" dirty="0" err="1"/>
              <a:t>mismo</a:t>
            </a:r>
            <a:r>
              <a:rPr lang="en" sz="1400" dirty="0"/>
              <a:t> con la </a:t>
            </a:r>
            <a:r>
              <a:rPr lang="en" sz="1400" dirty="0" err="1"/>
              <a:t>izquierda</a:t>
            </a:r>
            <a:r>
              <a:rPr lang="en" sz="1400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/>
              <a:t>¿Crees que una persona con los </a:t>
            </a:r>
            <a:r>
              <a:rPr lang="en" sz="1400" dirty="0" err="1"/>
              <a:t>ojos</a:t>
            </a:r>
            <a:r>
              <a:rPr lang="en" sz="1400" dirty="0"/>
              <a:t> </a:t>
            </a:r>
            <a:r>
              <a:rPr lang="en" sz="1400" dirty="0" err="1"/>
              <a:t>vendados</a:t>
            </a:r>
            <a:r>
              <a:rPr lang="en" sz="1400" dirty="0"/>
              <a:t> </a:t>
            </a:r>
            <a:r>
              <a:rPr lang="en" sz="1400" dirty="0" err="1"/>
              <a:t>situada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A, </a:t>
            </a:r>
            <a:r>
              <a:rPr lang="en" sz="1400" dirty="0" err="1"/>
              <a:t>habría</a:t>
            </a:r>
            <a:r>
              <a:rPr lang="en" sz="1400" dirty="0"/>
              <a:t> </a:t>
            </a:r>
            <a:r>
              <a:rPr lang="en" sz="1400" dirty="0" err="1"/>
              <a:t>podido</a:t>
            </a:r>
            <a:r>
              <a:rPr lang="en" sz="1400" dirty="0"/>
              <a:t> </a:t>
            </a:r>
            <a:r>
              <a:rPr lang="en" sz="1400" dirty="0" err="1"/>
              <a:t>llegar</a:t>
            </a:r>
            <a:r>
              <a:rPr lang="en" sz="1400" dirty="0"/>
              <a:t> a B sin </a:t>
            </a:r>
            <a:r>
              <a:rPr lang="en" sz="1400" dirty="0" err="1"/>
              <a:t>dificultad</a:t>
            </a:r>
            <a:r>
              <a:rPr lang="en" sz="1400" dirty="0"/>
              <a:t>?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 err="1"/>
              <a:t>Investiga</a:t>
            </a:r>
            <a:r>
              <a:rPr lang="en" sz="1400" dirty="0"/>
              <a:t> </a:t>
            </a:r>
            <a:r>
              <a:rPr lang="en" sz="1400" dirty="0" err="1"/>
              <a:t>más</a:t>
            </a:r>
            <a:r>
              <a:rPr lang="en" sz="1400" dirty="0"/>
              <a:t> </a:t>
            </a:r>
            <a:r>
              <a:rPr lang="en" sz="1400" dirty="0" err="1"/>
              <a:t>acerca</a:t>
            </a:r>
            <a:r>
              <a:rPr lang="en" sz="1400" dirty="0"/>
              <a:t> del </a:t>
            </a:r>
            <a:r>
              <a:rPr lang="en" sz="1400" dirty="0" err="1"/>
              <a:t>método</a:t>
            </a:r>
            <a:r>
              <a:rPr lang="en" sz="1400" dirty="0"/>
              <a:t> de la mano </a:t>
            </a:r>
            <a:r>
              <a:rPr lang="en" sz="1400" dirty="0" err="1"/>
              <a:t>derecha</a:t>
            </a:r>
            <a:r>
              <a:rPr lang="en" sz="1400" dirty="0"/>
              <a:t>.</a:t>
            </a:r>
            <a:endParaRPr sz="1400"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n 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F81F46EA-6338-D74D-BD70-43203A47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18" y="745733"/>
            <a:ext cx="3975029" cy="39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>
            <a:spLocks noGrp="1"/>
          </p:cNvSpPr>
          <p:nvPr>
            <p:ph type="title"/>
          </p:nvPr>
        </p:nvSpPr>
        <p:spPr>
          <a:xfrm>
            <a:off x="4571999" y="1016250"/>
            <a:ext cx="3410400" cy="4622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 err="1"/>
              <a:t>Ejercicio</a:t>
            </a:r>
            <a:r>
              <a:rPr lang="en" sz="2000" u="sng" dirty="0"/>
              <a:t> 2</a:t>
            </a:r>
            <a:endParaRPr sz="2000" u="sng" dirty="0"/>
          </a:p>
        </p:txBody>
      </p:sp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4571999" y="1753834"/>
            <a:ext cx="3975029" cy="2232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T</a:t>
            </a:r>
            <a:r>
              <a:rPr lang="es-ES" sz="1400" dirty="0"/>
              <a:t>r</a:t>
            </a:r>
            <a:r>
              <a:rPr lang="en" sz="1400" dirty="0"/>
              <a:t>as </a:t>
            </a:r>
            <a:r>
              <a:rPr lang="en" sz="1400" dirty="0" err="1"/>
              <a:t>observ</a:t>
            </a:r>
            <a:r>
              <a:rPr lang="es-ES" sz="1400" dirty="0"/>
              <a:t>e</a:t>
            </a:r>
            <a:r>
              <a:rPr lang="en" sz="1400" dirty="0"/>
              <a:t>r el </a:t>
            </a:r>
            <a:r>
              <a:rPr lang="en" sz="1400" dirty="0" err="1"/>
              <a:t>dibujo</a:t>
            </a:r>
            <a:r>
              <a:rPr lang="en" sz="1400" dirty="0"/>
              <a:t> se </a:t>
            </a:r>
            <a:r>
              <a:rPr lang="en" sz="1400" dirty="0" err="1"/>
              <a:t>pide</a:t>
            </a:r>
            <a:r>
              <a:rPr lang="en" sz="1400" dirty="0"/>
              <a:t>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/>
              <a:t>¿</a:t>
            </a:r>
            <a:r>
              <a:rPr lang="en" sz="1400" dirty="0" err="1"/>
              <a:t>Cuántas</a:t>
            </a:r>
            <a:r>
              <a:rPr lang="en" sz="1400" dirty="0"/>
              <a:t> </a:t>
            </a:r>
            <a:r>
              <a:rPr lang="en" sz="1400" dirty="0" err="1"/>
              <a:t>líneas</a:t>
            </a:r>
            <a:r>
              <a:rPr lang="en" sz="1400" dirty="0"/>
              <a:t> </a:t>
            </a:r>
            <a:r>
              <a:rPr lang="en" sz="1400" dirty="0" err="1"/>
              <a:t>cerradas</a:t>
            </a:r>
            <a:r>
              <a:rPr lang="en" sz="1400" dirty="0"/>
              <a:t> </a:t>
            </a:r>
            <a:r>
              <a:rPr lang="en" sz="1400" dirty="0" err="1"/>
              <a:t>tiene</a:t>
            </a:r>
            <a:r>
              <a:rPr lang="en" sz="1400" dirty="0"/>
              <a:t> el </a:t>
            </a:r>
            <a:r>
              <a:rPr lang="en" sz="1400" dirty="0" err="1"/>
              <a:t>dibujo</a:t>
            </a:r>
            <a:r>
              <a:rPr lang="en" sz="1400" dirty="0"/>
              <a:t>?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/>
              <a:t>¿</a:t>
            </a:r>
            <a:r>
              <a:rPr lang="en" sz="1400" dirty="0" err="1"/>
              <a:t>Puede</a:t>
            </a:r>
            <a:r>
              <a:rPr lang="en" sz="1400" dirty="0"/>
              <a:t> </a:t>
            </a:r>
            <a:r>
              <a:rPr lang="en" sz="1400" dirty="0" err="1"/>
              <a:t>definirse</a:t>
            </a:r>
            <a:r>
              <a:rPr lang="en" sz="1400" dirty="0"/>
              <a:t> un interior y un exterior?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itchFamily="2" charset="2"/>
              <a:buChar char="v"/>
            </a:pPr>
            <a:r>
              <a:rPr lang="en" sz="1400" dirty="0" err="1"/>
              <a:t>Traza</a:t>
            </a:r>
            <a:r>
              <a:rPr lang="en" sz="1400" dirty="0"/>
              <a:t> una </a:t>
            </a:r>
            <a:r>
              <a:rPr lang="en" sz="1400" dirty="0" err="1"/>
              <a:t>línea</a:t>
            </a:r>
            <a:r>
              <a:rPr lang="en" sz="1400" dirty="0"/>
              <a:t> que </a:t>
            </a:r>
            <a:r>
              <a:rPr lang="en" sz="1400" dirty="0" err="1"/>
              <a:t>atreviese</a:t>
            </a:r>
            <a:r>
              <a:rPr lang="en" sz="1400" dirty="0"/>
              <a:t> el </a:t>
            </a:r>
            <a:r>
              <a:rPr lang="en" sz="1400" dirty="0" err="1"/>
              <a:t>dibujo</a:t>
            </a:r>
            <a:r>
              <a:rPr lang="en" sz="1400" dirty="0"/>
              <a:t> </a:t>
            </a:r>
            <a:r>
              <a:rPr lang="en" sz="1400" dirty="0" err="1"/>
              <a:t>desde</a:t>
            </a:r>
            <a:r>
              <a:rPr lang="en" sz="1400" dirty="0"/>
              <a:t> un punto de </a:t>
            </a:r>
            <a:r>
              <a:rPr lang="en" sz="1400" dirty="0" err="1"/>
              <a:t>fuera</a:t>
            </a:r>
            <a:r>
              <a:rPr lang="en" sz="1400" dirty="0"/>
              <a:t> a </a:t>
            </a:r>
            <a:r>
              <a:rPr lang="en" sz="1400" dirty="0" err="1"/>
              <a:t>otro</a:t>
            </a:r>
            <a:r>
              <a:rPr lang="en" sz="1400" dirty="0"/>
              <a:t> y </a:t>
            </a:r>
            <a:r>
              <a:rPr lang="en" sz="1400" dirty="0" err="1"/>
              <a:t>cuenta</a:t>
            </a:r>
            <a:r>
              <a:rPr lang="en" sz="1400" dirty="0"/>
              <a:t> </a:t>
            </a:r>
            <a:r>
              <a:rPr lang="en" sz="1400" dirty="0" err="1"/>
              <a:t>cuántas</a:t>
            </a:r>
            <a:r>
              <a:rPr lang="en" sz="1400" dirty="0"/>
              <a:t> </a:t>
            </a:r>
            <a:r>
              <a:rPr lang="en" sz="1400" dirty="0" err="1"/>
              <a:t>veces</a:t>
            </a:r>
            <a:r>
              <a:rPr lang="en" sz="1400" dirty="0"/>
              <a:t> </a:t>
            </a:r>
            <a:r>
              <a:rPr lang="en" sz="1400" dirty="0" err="1"/>
              <a:t>corta</a:t>
            </a:r>
            <a:r>
              <a:rPr lang="en" sz="1400" dirty="0"/>
              <a:t> </a:t>
            </a:r>
            <a:r>
              <a:rPr lang="en" sz="1400" dirty="0" err="1"/>
              <a:t>tu</a:t>
            </a:r>
            <a:r>
              <a:rPr lang="en" sz="1400" dirty="0"/>
              <a:t> </a:t>
            </a:r>
            <a:r>
              <a:rPr lang="en" sz="1400" dirty="0" err="1"/>
              <a:t>línea</a:t>
            </a:r>
            <a:r>
              <a:rPr lang="en" sz="1400" dirty="0"/>
              <a:t> a las </a:t>
            </a:r>
            <a:r>
              <a:rPr lang="en" sz="1400" dirty="0" err="1"/>
              <a:t>rayas</a:t>
            </a:r>
            <a:r>
              <a:rPr lang="en" sz="1400" dirty="0"/>
              <a:t> del </a:t>
            </a:r>
            <a:r>
              <a:rPr lang="en" sz="1400" dirty="0" err="1"/>
              <a:t>dibujo</a:t>
            </a:r>
            <a:r>
              <a:rPr lang="en" sz="1400" dirty="0"/>
              <a:t>. ¿</a:t>
            </a:r>
            <a:r>
              <a:rPr lang="en" sz="1400" dirty="0" err="1"/>
              <a:t>Qué</a:t>
            </a:r>
            <a:r>
              <a:rPr lang="en" sz="1400" dirty="0"/>
              <a:t> </a:t>
            </a:r>
            <a:r>
              <a:rPr lang="en" sz="1400" dirty="0" err="1"/>
              <a:t>observas</a:t>
            </a:r>
            <a:r>
              <a:rPr lang="en" sz="1400" dirty="0"/>
              <a:t>? ¿Por </a:t>
            </a:r>
            <a:r>
              <a:rPr lang="en" sz="1400" dirty="0" err="1"/>
              <a:t>qué</a:t>
            </a:r>
            <a:r>
              <a:rPr lang="en" sz="1400" dirty="0"/>
              <a:t> </a:t>
            </a:r>
            <a:r>
              <a:rPr lang="en" sz="1400" dirty="0" err="1"/>
              <a:t>pasa</a:t>
            </a:r>
            <a:r>
              <a:rPr lang="en" sz="1400" dirty="0"/>
              <a:t> </a:t>
            </a:r>
            <a:r>
              <a:rPr lang="en" sz="1400" dirty="0" err="1"/>
              <a:t>esto</a:t>
            </a:r>
            <a:r>
              <a:rPr lang="en" sz="1400" dirty="0"/>
              <a:t>?</a:t>
            </a:r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5B9E3EA8-1893-4D43-B863-76D83B9D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8" y="803082"/>
            <a:ext cx="3692298" cy="38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AED7B44-5798-5B49-8107-13EF417D97FF}"/>
              </a:ext>
            </a:extLst>
          </p:cNvPr>
          <p:cNvSpPr txBox="1"/>
          <p:nvPr/>
        </p:nvSpPr>
        <p:spPr>
          <a:xfrm>
            <a:off x="2946321" y="2840717"/>
            <a:ext cx="1290580" cy="33855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dk1"/>
                </a:solidFill>
                <a:latin typeface="Didact Gothic"/>
                <a:sym typeface="Didact Gothic"/>
              </a:rPr>
              <a:t>Línea simple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77B79E-4EE9-2D47-A5B3-E87B9208765F}"/>
              </a:ext>
            </a:extLst>
          </p:cNvPr>
          <p:cNvSpPr txBox="1"/>
          <p:nvPr/>
        </p:nvSpPr>
        <p:spPr>
          <a:xfrm>
            <a:off x="876563" y="2850571"/>
            <a:ext cx="158285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dk1"/>
                </a:solidFill>
                <a:latin typeface="Didact Gothic"/>
              </a:rPr>
              <a:t>Línea compleja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642EF8-24F2-7840-9165-C1F3A1652D51}"/>
              </a:ext>
            </a:extLst>
          </p:cNvPr>
          <p:cNvSpPr txBox="1"/>
          <p:nvPr/>
        </p:nvSpPr>
        <p:spPr>
          <a:xfrm>
            <a:off x="4803945" y="2840717"/>
            <a:ext cx="1493699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dk1"/>
                </a:solidFill>
                <a:latin typeface="Didact Gothic"/>
              </a:rPr>
              <a:t>Línea abierta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1BF7566-C0DE-004D-A674-FE7FCA280CA4}"/>
              </a:ext>
            </a:extLst>
          </p:cNvPr>
          <p:cNvSpPr txBox="1"/>
          <p:nvPr/>
        </p:nvSpPr>
        <p:spPr>
          <a:xfrm>
            <a:off x="6739999" y="2851106"/>
            <a:ext cx="1445818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dk1"/>
                </a:solidFill>
                <a:latin typeface="Didact Gothic"/>
                <a:sym typeface="Didact Gothic"/>
              </a:rPr>
              <a:t>Línea cerrada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936260-8CB8-D94E-AF8E-15BFFA25DDEE}"/>
              </a:ext>
            </a:extLst>
          </p:cNvPr>
          <p:cNvSpPr txBox="1"/>
          <p:nvPr/>
        </p:nvSpPr>
        <p:spPr>
          <a:xfrm>
            <a:off x="1209071" y="1097970"/>
            <a:ext cx="654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dk1"/>
                </a:solidFill>
                <a:latin typeface="Didact Gothic"/>
              </a:rPr>
              <a:t>Aclara tus ideas sobre los siguientes conceptos. Investiga y pregunta. ¿Eres capaz de dibujar una de cada?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7D1580A-AA58-9743-8ED6-6358D0304715}"/>
              </a:ext>
            </a:extLst>
          </p:cNvPr>
          <p:cNvSpPr/>
          <p:nvPr/>
        </p:nvSpPr>
        <p:spPr>
          <a:xfrm>
            <a:off x="842046" y="3304309"/>
            <a:ext cx="1651892" cy="56803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BFA57BA-1AE6-D146-A31F-50D273374673}"/>
              </a:ext>
            </a:extLst>
          </p:cNvPr>
          <p:cNvSpPr/>
          <p:nvPr/>
        </p:nvSpPr>
        <p:spPr>
          <a:xfrm>
            <a:off x="6636962" y="3304309"/>
            <a:ext cx="1651892" cy="568036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EB855EB-410E-4B48-8E17-E34B643F4650}"/>
              </a:ext>
            </a:extLst>
          </p:cNvPr>
          <p:cNvSpPr/>
          <p:nvPr/>
        </p:nvSpPr>
        <p:spPr>
          <a:xfrm>
            <a:off x="4726445" y="3325091"/>
            <a:ext cx="1651892" cy="568036"/>
          </a:xfrm>
          <a:prstGeom prst="rect">
            <a:avLst/>
          </a:prstGeom>
          <a:solidFill>
            <a:schemeClr val="tx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3FE2753-3C28-D546-904A-91FCDEE9ACB7}"/>
              </a:ext>
            </a:extLst>
          </p:cNvPr>
          <p:cNvSpPr/>
          <p:nvPr/>
        </p:nvSpPr>
        <p:spPr>
          <a:xfrm>
            <a:off x="2765665" y="3325091"/>
            <a:ext cx="1651892" cy="56803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51B001-D570-D344-A21C-6C8AAAF4FE46}"/>
              </a:ext>
            </a:extLst>
          </p:cNvPr>
          <p:cNvSpPr txBox="1"/>
          <p:nvPr/>
        </p:nvSpPr>
        <p:spPr>
          <a:xfrm>
            <a:off x="1240066" y="4057390"/>
            <a:ext cx="654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solidFill>
                  <a:schemeClr val="dk1"/>
                </a:solidFill>
                <a:latin typeface="Didact Gothic"/>
              </a:rPr>
              <a:t>Cuando nos referimos a una “línea” no necesariamente es recta, también puede ser curva.</a:t>
            </a:r>
          </a:p>
        </p:txBody>
      </p:sp>
      <p:grpSp>
        <p:nvGrpSpPr>
          <p:cNvPr id="15" name="Google Shape;6317;p105">
            <a:extLst>
              <a:ext uri="{FF2B5EF4-FFF2-40B4-BE49-F238E27FC236}">
                <a16:creationId xmlns:a16="http://schemas.microsoft.com/office/drawing/2014/main" id="{34C84171-4C41-794A-ACBF-C82B8A59EAA4}"/>
              </a:ext>
            </a:extLst>
          </p:cNvPr>
          <p:cNvGrpSpPr/>
          <p:nvPr/>
        </p:nvGrpSpPr>
        <p:grpSpPr>
          <a:xfrm>
            <a:off x="752213" y="4032879"/>
            <a:ext cx="379795" cy="267165"/>
            <a:chOff x="7947595" y="2347996"/>
            <a:chExt cx="379795" cy="267165"/>
          </a:xfrm>
        </p:grpSpPr>
        <p:sp>
          <p:nvSpPr>
            <p:cNvPr id="16" name="Google Shape;6318;p105">
              <a:extLst>
                <a:ext uri="{FF2B5EF4-FFF2-40B4-BE49-F238E27FC236}">
                  <a16:creationId xmlns:a16="http://schemas.microsoft.com/office/drawing/2014/main" id="{432B7204-B1E2-764E-AB5F-CA4785316A29}"/>
                </a:ext>
              </a:extLst>
            </p:cNvPr>
            <p:cNvSpPr/>
            <p:nvPr/>
          </p:nvSpPr>
          <p:spPr>
            <a:xfrm>
              <a:off x="7947779" y="2386432"/>
              <a:ext cx="379611" cy="228728"/>
            </a:xfrm>
            <a:custGeom>
              <a:avLst/>
              <a:gdLst/>
              <a:ahLst/>
              <a:cxnLst/>
              <a:rect l="l" t="t" r="r" b="b"/>
              <a:pathLst>
                <a:path w="14449" h="8706" extrusionOk="0">
                  <a:moveTo>
                    <a:pt x="7221" y="1"/>
                  </a:moveTo>
                  <a:cubicBezTo>
                    <a:pt x="6361" y="1"/>
                    <a:pt x="5071" y="549"/>
                    <a:pt x="3392" y="1645"/>
                  </a:cubicBezTo>
                  <a:cubicBezTo>
                    <a:pt x="2303" y="2352"/>
                    <a:pt x="1263" y="3122"/>
                    <a:pt x="257" y="3941"/>
                  </a:cubicBezTo>
                  <a:cubicBezTo>
                    <a:pt x="0" y="4156"/>
                    <a:pt x="0" y="4551"/>
                    <a:pt x="257" y="4759"/>
                  </a:cubicBezTo>
                  <a:cubicBezTo>
                    <a:pt x="1263" y="5584"/>
                    <a:pt x="2303" y="6347"/>
                    <a:pt x="3392" y="7062"/>
                  </a:cubicBezTo>
                  <a:cubicBezTo>
                    <a:pt x="5071" y="8151"/>
                    <a:pt x="6361" y="8706"/>
                    <a:pt x="7221" y="8706"/>
                  </a:cubicBezTo>
                  <a:cubicBezTo>
                    <a:pt x="8081" y="8706"/>
                    <a:pt x="9371" y="8151"/>
                    <a:pt x="11057" y="7062"/>
                  </a:cubicBezTo>
                  <a:cubicBezTo>
                    <a:pt x="12139" y="6347"/>
                    <a:pt x="13186" y="5584"/>
                    <a:pt x="14192" y="4759"/>
                  </a:cubicBezTo>
                  <a:cubicBezTo>
                    <a:pt x="14449" y="4551"/>
                    <a:pt x="14449" y="4156"/>
                    <a:pt x="14192" y="3941"/>
                  </a:cubicBezTo>
                  <a:cubicBezTo>
                    <a:pt x="13186" y="3122"/>
                    <a:pt x="12139" y="2352"/>
                    <a:pt x="11057" y="1645"/>
                  </a:cubicBezTo>
                  <a:cubicBezTo>
                    <a:pt x="9371" y="549"/>
                    <a:pt x="8081" y="1"/>
                    <a:pt x="7221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19;p105">
              <a:extLst>
                <a:ext uri="{FF2B5EF4-FFF2-40B4-BE49-F238E27FC236}">
                  <a16:creationId xmlns:a16="http://schemas.microsoft.com/office/drawing/2014/main" id="{51D4C8E7-8A82-C24D-A06F-2F72247C06D3}"/>
                </a:ext>
              </a:extLst>
            </p:cNvPr>
            <p:cNvSpPr/>
            <p:nvPr/>
          </p:nvSpPr>
          <p:spPr>
            <a:xfrm>
              <a:off x="7947595" y="2386432"/>
              <a:ext cx="208866" cy="228728"/>
            </a:xfrm>
            <a:custGeom>
              <a:avLst/>
              <a:gdLst/>
              <a:ahLst/>
              <a:cxnLst/>
              <a:rect l="l" t="t" r="r" b="b"/>
              <a:pathLst>
                <a:path w="7950" h="8706" extrusionOk="0">
                  <a:moveTo>
                    <a:pt x="7228" y="1"/>
                  </a:moveTo>
                  <a:cubicBezTo>
                    <a:pt x="6368" y="1"/>
                    <a:pt x="5078" y="549"/>
                    <a:pt x="3399" y="1645"/>
                  </a:cubicBezTo>
                  <a:cubicBezTo>
                    <a:pt x="2310" y="2352"/>
                    <a:pt x="1263" y="3122"/>
                    <a:pt x="264" y="3941"/>
                  </a:cubicBezTo>
                  <a:cubicBezTo>
                    <a:pt x="1" y="4156"/>
                    <a:pt x="1" y="4551"/>
                    <a:pt x="264" y="4759"/>
                  </a:cubicBezTo>
                  <a:cubicBezTo>
                    <a:pt x="1263" y="5584"/>
                    <a:pt x="2310" y="6347"/>
                    <a:pt x="3392" y="7062"/>
                  </a:cubicBezTo>
                  <a:cubicBezTo>
                    <a:pt x="5078" y="8151"/>
                    <a:pt x="6368" y="8706"/>
                    <a:pt x="7228" y="8706"/>
                  </a:cubicBezTo>
                  <a:cubicBezTo>
                    <a:pt x="7471" y="8699"/>
                    <a:pt x="7714" y="8664"/>
                    <a:pt x="7949" y="8602"/>
                  </a:cubicBezTo>
                  <a:cubicBezTo>
                    <a:pt x="7145" y="8394"/>
                    <a:pt x="6104" y="7880"/>
                    <a:pt x="4835" y="7062"/>
                  </a:cubicBezTo>
                  <a:cubicBezTo>
                    <a:pt x="3753" y="6347"/>
                    <a:pt x="2706" y="5584"/>
                    <a:pt x="1707" y="4759"/>
                  </a:cubicBezTo>
                  <a:cubicBezTo>
                    <a:pt x="1443" y="4551"/>
                    <a:pt x="1443" y="4156"/>
                    <a:pt x="1707" y="3941"/>
                  </a:cubicBezTo>
                  <a:cubicBezTo>
                    <a:pt x="2706" y="3122"/>
                    <a:pt x="3753" y="2352"/>
                    <a:pt x="4835" y="1645"/>
                  </a:cubicBezTo>
                  <a:cubicBezTo>
                    <a:pt x="6104" y="826"/>
                    <a:pt x="7145" y="306"/>
                    <a:pt x="7949" y="105"/>
                  </a:cubicBezTo>
                  <a:cubicBezTo>
                    <a:pt x="7714" y="35"/>
                    <a:pt x="7471" y="1"/>
                    <a:pt x="7228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20;p105">
              <a:extLst>
                <a:ext uri="{FF2B5EF4-FFF2-40B4-BE49-F238E27FC236}">
                  <a16:creationId xmlns:a16="http://schemas.microsoft.com/office/drawing/2014/main" id="{2D2098F6-B0DA-174A-8F05-78973BA9BC9B}"/>
                </a:ext>
              </a:extLst>
            </p:cNvPr>
            <p:cNvSpPr/>
            <p:nvPr/>
          </p:nvSpPr>
          <p:spPr>
            <a:xfrm>
              <a:off x="8049269" y="2419063"/>
              <a:ext cx="170062" cy="163678"/>
            </a:xfrm>
            <a:custGeom>
              <a:avLst/>
              <a:gdLst/>
              <a:ahLst/>
              <a:cxnLst/>
              <a:rect l="l" t="t" r="r" b="b"/>
              <a:pathLst>
                <a:path w="6473" h="6230" extrusionOk="0">
                  <a:moveTo>
                    <a:pt x="3359" y="1"/>
                  </a:moveTo>
                  <a:cubicBezTo>
                    <a:pt x="2549" y="1"/>
                    <a:pt x="1753" y="315"/>
                    <a:pt x="1159" y="909"/>
                  </a:cubicBezTo>
                  <a:cubicBezTo>
                    <a:pt x="271" y="1804"/>
                    <a:pt x="1" y="3142"/>
                    <a:pt x="486" y="4301"/>
                  </a:cubicBezTo>
                  <a:cubicBezTo>
                    <a:pt x="965" y="5466"/>
                    <a:pt x="2103" y="6229"/>
                    <a:pt x="3358" y="6229"/>
                  </a:cubicBezTo>
                  <a:cubicBezTo>
                    <a:pt x="5078" y="6222"/>
                    <a:pt x="6472" y="4828"/>
                    <a:pt x="6472" y="3115"/>
                  </a:cubicBezTo>
                  <a:cubicBezTo>
                    <a:pt x="6472" y="1852"/>
                    <a:pt x="5716" y="722"/>
                    <a:pt x="4551" y="236"/>
                  </a:cubicBezTo>
                  <a:cubicBezTo>
                    <a:pt x="4165" y="78"/>
                    <a:pt x="3760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21;p105">
              <a:extLst>
                <a:ext uri="{FF2B5EF4-FFF2-40B4-BE49-F238E27FC236}">
                  <a16:creationId xmlns:a16="http://schemas.microsoft.com/office/drawing/2014/main" id="{97972215-60A8-EA42-A70B-A2A297594D53}"/>
                </a:ext>
              </a:extLst>
            </p:cNvPr>
            <p:cNvSpPr/>
            <p:nvPr/>
          </p:nvSpPr>
          <p:spPr>
            <a:xfrm>
              <a:off x="8055837" y="2418984"/>
              <a:ext cx="97340" cy="163599"/>
            </a:xfrm>
            <a:custGeom>
              <a:avLst/>
              <a:gdLst/>
              <a:ahLst/>
              <a:cxnLst/>
              <a:rect l="l" t="t" r="r" b="b"/>
              <a:pathLst>
                <a:path w="3705" h="6227" extrusionOk="0">
                  <a:moveTo>
                    <a:pt x="3102" y="0"/>
                  </a:moveTo>
                  <a:cubicBezTo>
                    <a:pt x="1427" y="0"/>
                    <a:pt x="1" y="1361"/>
                    <a:pt x="1" y="3111"/>
                  </a:cubicBezTo>
                  <a:cubicBezTo>
                    <a:pt x="1" y="4863"/>
                    <a:pt x="1432" y="6226"/>
                    <a:pt x="3112" y="6226"/>
                  </a:cubicBezTo>
                  <a:cubicBezTo>
                    <a:pt x="3307" y="6226"/>
                    <a:pt x="3505" y="6208"/>
                    <a:pt x="3705" y="6170"/>
                  </a:cubicBezTo>
                  <a:cubicBezTo>
                    <a:pt x="2241" y="5885"/>
                    <a:pt x="1187" y="4602"/>
                    <a:pt x="1180" y="3111"/>
                  </a:cubicBezTo>
                  <a:cubicBezTo>
                    <a:pt x="1187" y="1619"/>
                    <a:pt x="2241" y="343"/>
                    <a:pt x="3705" y="59"/>
                  </a:cubicBezTo>
                  <a:cubicBezTo>
                    <a:pt x="3502" y="19"/>
                    <a:pt x="3300" y="0"/>
                    <a:pt x="3102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22;p105">
              <a:extLst>
                <a:ext uri="{FF2B5EF4-FFF2-40B4-BE49-F238E27FC236}">
                  <a16:creationId xmlns:a16="http://schemas.microsoft.com/office/drawing/2014/main" id="{416CF176-E6E0-7347-B79E-637B90ADA419}"/>
                </a:ext>
              </a:extLst>
            </p:cNvPr>
            <p:cNvSpPr/>
            <p:nvPr/>
          </p:nvSpPr>
          <p:spPr>
            <a:xfrm>
              <a:off x="8082451" y="2459444"/>
              <a:ext cx="96420" cy="82653"/>
            </a:xfrm>
            <a:custGeom>
              <a:avLst/>
              <a:gdLst/>
              <a:ahLst/>
              <a:cxnLst/>
              <a:rect l="l" t="t" r="r" b="b"/>
              <a:pathLst>
                <a:path w="3670" h="3146" extrusionOk="0">
                  <a:moveTo>
                    <a:pt x="2084" y="1"/>
                  </a:moveTo>
                  <a:cubicBezTo>
                    <a:pt x="1699" y="1"/>
                    <a:pt x="1305" y="143"/>
                    <a:pt x="985" y="461"/>
                  </a:cubicBezTo>
                  <a:cubicBezTo>
                    <a:pt x="0" y="1453"/>
                    <a:pt x="701" y="3145"/>
                    <a:pt x="2095" y="3145"/>
                  </a:cubicBezTo>
                  <a:cubicBezTo>
                    <a:pt x="2962" y="3138"/>
                    <a:pt x="3663" y="2438"/>
                    <a:pt x="3670" y="1571"/>
                  </a:cubicBezTo>
                  <a:cubicBezTo>
                    <a:pt x="3670" y="627"/>
                    <a:pt x="2894" y="1"/>
                    <a:pt x="2084" y="1"/>
                  </a:cubicBezTo>
                  <a:close/>
                </a:path>
              </a:pathLst>
            </a:custGeom>
            <a:solidFill>
              <a:srgbClr val="455F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23;p105">
              <a:extLst>
                <a:ext uri="{FF2B5EF4-FFF2-40B4-BE49-F238E27FC236}">
                  <a16:creationId xmlns:a16="http://schemas.microsoft.com/office/drawing/2014/main" id="{9945F2C6-5DCB-7740-8FCF-3FC0BABEFE9E}"/>
                </a:ext>
              </a:extLst>
            </p:cNvPr>
            <p:cNvSpPr/>
            <p:nvPr/>
          </p:nvSpPr>
          <p:spPr>
            <a:xfrm>
              <a:off x="8096113" y="2459496"/>
              <a:ext cx="57432" cy="82601"/>
            </a:xfrm>
            <a:custGeom>
              <a:avLst/>
              <a:gdLst/>
              <a:ahLst/>
              <a:cxnLst/>
              <a:rect l="l" t="t" r="r" b="b"/>
              <a:pathLst>
                <a:path w="2186" h="3144" extrusionOk="0">
                  <a:moveTo>
                    <a:pt x="1572" y="0"/>
                  </a:moveTo>
                  <a:cubicBezTo>
                    <a:pt x="744" y="0"/>
                    <a:pt x="1" y="666"/>
                    <a:pt x="1" y="1569"/>
                  </a:cubicBezTo>
                  <a:cubicBezTo>
                    <a:pt x="1" y="2473"/>
                    <a:pt x="746" y="3143"/>
                    <a:pt x="1575" y="3143"/>
                  </a:cubicBezTo>
                  <a:cubicBezTo>
                    <a:pt x="1777" y="3143"/>
                    <a:pt x="1983" y="3104"/>
                    <a:pt x="2185" y="3018"/>
                  </a:cubicBezTo>
                  <a:cubicBezTo>
                    <a:pt x="1610" y="2769"/>
                    <a:pt x="1235" y="2200"/>
                    <a:pt x="1235" y="1569"/>
                  </a:cubicBezTo>
                  <a:cubicBezTo>
                    <a:pt x="1235" y="938"/>
                    <a:pt x="1610" y="369"/>
                    <a:pt x="2185" y="126"/>
                  </a:cubicBezTo>
                  <a:cubicBezTo>
                    <a:pt x="1982" y="40"/>
                    <a:pt x="1775" y="0"/>
                    <a:pt x="1572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24;p105">
              <a:extLst>
                <a:ext uri="{FF2B5EF4-FFF2-40B4-BE49-F238E27FC236}">
                  <a16:creationId xmlns:a16="http://schemas.microsoft.com/office/drawing/2014/main" id="{619BE2BA-DA1A-0945-8B93-5EAD90FF8444}"/>
                </a:ext>
              </a:extLst>
            </p:cNvPr>
            <p:cNvSpPr/>
            <p:nvPr/>
          </p:nvSpPr>
          <p:spPr>
            <a:xfrm>
              <a:off x="8254563" y="2401513"/>
              <a:ext cx="38174" cy="26325"/>
            </a:xfrm>
            <a:custGeom>
              <a:avLst/>
              <a:gdLst/>
              <a:ahLst/>
              <a:cxnLst/>
              <a:rect l="l" t="t" r="r" b="b"/>
              <a:pathLst>
                <a:path w="1453" h="1002" extrusionOk="0">
                  <a:moveTo>
                    <a:pt x="343" y="1"/>
                  </a:moveTo>
                  <a:cubicBezTo>
                    <a:pt x="142" y="1"/>
                    <a:pt x="1" y="290"/>
                    <a:pt x="212" y="433"/>
                  </a:cubicBezTo>
                  <a:lnTo>
                    <a:pt x="219" y="433"/>
                  </a:lnTo>
                  <a:cubicBezTo>
                    <a:pt x="469" y="599"/>
                    <a:pt x="725" y="772"/>
                    <a:pt x="989" y="960"/>
                  </a:cubicBezTo>
                  <a:cubicBezTo>
                    <a:pt x="1033" y="989"/>
                    <a:pt x="1078" y="1002"/>
                    <a:pt x="1119" y="1002"/>
                  </a:cubicBezTo>
                  <a:cubicBezTo>
                    <a:pt x="1314" y="1002"/>
                    <a:pt x="1452" y="727"/>
                    <a:pt x="1253" y="578"/>
                  </a:cubicBezTo>
                  <a:cubicBezTo>
                    <a:pt x="996" y="391"/>
                    <a:pt x="732" y="211"/>
                    <a:pt x="476" y="44"/>
                  </a:cubicBezTo>
                  <a:cubicBezTo>
                    <a:pt x="431" y="14"/>
                    <a:pt x="385" y="1"/>
                    <a:pt x="343" y="1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25;p105">
              <a:extLst>
                <a:ext uri="{FF2B5EF4-FFF2-40B4-BE49-F238E27FC236}">
                  <a16:creationId xmlns:a16="http://schemas.microsoft.com/office/drawing/2014/main" id="{353F220B-4715-594F-908D-DAD7A8C68711}"/>
                </a:ext>
              </a:extLst>
            </p:cNvPr>
            <p:cNvSpPr/>
            <p:nvPr/>
          </p:nvSpPr>
          <p:spPr>
            <a:xfrm>
              <a:off x="8013933" y="2347996"/>
              <a:ext cx="230331" cy="58693"/>
            </a:xfrm>
            <a:custGeom>
              <a:avLst/>
              <a:gdLst/>
              <a:ahLst/>
              <a:cxnLst/>
              <a:rect l="l" t="t" r="r" b="b"/>
              <a:pathLst>
                <a:path w="8767" h="2234" extrusionOk="0">
                  <a:moveTo>
                    <a:pt x="4710" y="0"/>
                  </a:moveTo>
                  <a:cubicBezTo>
                    <a:pt x="3566" y="0"/>
                    <a:pt x="2095" y="590"/>
                    <a:pt x="201" y="1804"/>
                  </a:cubicBezTo>
                  <a:cubicBezTo>
                    <a:pt x="0" y="1929"/>
                    <a:pt x="90" y="2227"/>
                    <a:pt x="326" y="2227"/>
                  </a:cubicBezTo>
                  <a:lnTo>
                    <a:pt x="319" y="2234"/>
                  </a:lnTo>
                  <a:cubicBezTo>
                    <a:pt x="368" y="2234"/>
                    <a:pt x="410" y="2220"/>
                    <a:pt x="444" y="2199"/>
                  </a:cubicBezTo>
                  <a:cubicBezTo>
                    <a:pt x="2268" y="1034"/>
                    <a:pt x="3656" y="472"/>
                    <a:pt x="4703" y="472"/>
                  </a:cubicBezTo>
                  <a:cubicBezTo>
                    <a:pt x="5626" y="472"/>
                    <a:pt x="6798" y="909"/>
                    <a:pt x="8303" y="1790"/>
                  </a:cubicBezTo>
                  <a:cubicBezTo>
                    <a:pt x="8346" y="1815"/>
                    <a:pt x="8389" y="1827"/>
                    <a:pt x="8428" y="1827"/>
                  </a:cubicBezTo>
                  <a:cubicBezTo>
                    <a:pt x="8636" y="1827"/>
                    <a:pt x="8767" y="1521"/>
                    <a:pt x="8546" y="1387"/>
                  </a:cubicBezTo>
                  <a:cubicBezTo>
                    <a:pt x="6964" y="458"/>
                    <a:pt x="5709" y="0"/>
                    <a:pt x="4710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26;p105">
              <a:extLst>
                <a:ext uri="{FF2B5EF4-FFF2-40B4-BE49-F238E27FC236}">
                  <a16:creationId xmlns:a16="http://schemas.microsoft.com/office/drawing/2014/main" id="{A4C459F8-6540-9840-B494-5513C91D824B}"/>
                </a:ext>
              </a:extLst>
            </p:cNvPr>
            <p:cNvSpPr/>
            <p:nvPr/>
          </p:nvSpPr>
          <p:spPr>
            <a:xfrm>
              <a:off x="8147686" y="2462097"/>
              <a:ext cx="33366" cy="28427"/>
            </a:xfrm>
            <a:custGeom>
              <a:avLst/>
              <a:gdLst/>
              <a:ahLst/>
              <a:cxnLst/>
              <a:rect l="l" t="t" r="r" b="b"/>
              <a:pathLst>
                <a:path w="1270" h="1082" extrusionOk="0">
                  <a:moveTo>
                    <a:pt x="546" y="0"/>
                  </a:moveTo>
                  <a:cubicBezTo>
                    <a:pt x="268" y="0"/>
                    <a:pt x="0" y="216"/>
                    <a:pt x="0" y="540"/>
                  </a:cubicBezTo>
                  <a:cubicBezTo>
                    <a:pt x="0" y="839"/>
                    <a:pt x="243" y="1081"/>
                    <a:pt x="541" y="1081"/>
                  </a:cubicBezTo>
                  <a:cubicBezTo>
                    <a:pt x="1027" y="1081"/>
                    <a:pt x="1270" y="499"/>
                    <a:pt x="923" y="159"/>
                  </a:cubicBezTo>
                  <a:cubicBezTo>
                    <a:pt x="813" y="49"/>
                    <a:pt x="678" y="0"/>
                    <a:pt x="546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D63BC74-437A-0B40-89CE-4F675D7156C9}"/>
              </a:ext>
            </a:extLst>
          </p:cNvPr>
          <p:cNvSpPr txBox="1"/>
          <p:nvPr/>
        </p:nvSpPr>
        <p:spPr>
          <a:xfrm>
            <a:off x="2560320" y="485578"/>
            <a:ext cx="4496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dk1"/>
                </a:solidFill>
                <a:latin typeface="Alata"/>
                <a:sym typeface="Alata"/>
              </a:rPr>
              <a:t>Tipos de líneas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8936260-8CB8-D94E-AF8E-15BFFA25DDEE}"/>
              </a:ext>
            </a:extLst>
          </p:cNvPr>
          <p:cNvSpPr txBox="1"/>
          <p:nvPr/>
        </p:nvSpPr>
        <p:spPr>
          <a:xfrm>
            <a:off x="1209071" y="1097970"/>
            <a:ext cx="6549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dk1"/>
                </a:solidFill>
                <a:latin typeface="Didact Gothic"/>
              </a:rPr>
              <a:t>Aclara tus ideas sobre los siguientes conceptos. Investiga y pregunta. ¿Eres capaz de dibujar una de cada?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51B001-D570-D344-A21C-6C8AAAF4FE46}"/>
              </a:ext>
            </a:extLst>
          </p:cNvPr>
          <p:cNvSpPr txBox="1"/>
          <p:nvPr/>
        </p:nvSpPr>
        <p:spPr>
          <a:xfrm>
            <a:off x="1240066" y="4057390"/>
            <a:ext cx="6549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solidFill>
                  <a:schemeClr val="dk1"/>
                </a:solidFill>
                <a:latin typeface="Didact Gothic"/>
              </a:rPr>
              <a:t>Cuando nos referimos a una “línea” no necesariamente es recta, también puede ser curva.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63BC74-437A-0B40-89CE-4F675D7156C9}"/>
              </a:ext>
            </a:extLst>
          </p:cNvPr>
          <p:cNvSpPr txBox="1"/>
          <p:nvPr/>
        </p:nvSpPr>
        <p:spPr>
          <a:xfrm>
            <a:off x="2560320" y="485578"/>
            <a:ext cx="449632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dk1"/>
                </a:solidFill>
                <a:latin typeface="Alata"/>
                <a:sym typeface="Alata"/>
              </a:rPr>
              <a:t>Tipos de líneas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657FAFE-1B44-4286-8581-0E9964BB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5" y="1214234"/>
            <a:ext cx="8728248" cy="28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93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>
            <a:spLocks noGrp="1"/>
          </p:cNvSpPr>
          <p:nvPr>
            <p:ph type="subTitle" idx="1"/>
          </p:nvPr>
        </p:nvSpPr>
        <p:spPr>
          <a:xfrm>
            <a:off x="1059444" y="1099560"/>
            <a:ext cx="3542358" cy="2999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Antes de </a:t>
            </a:r>
            <a:r>
              <a:rPr lang="en" sz="1400" dirty="0" err="1"/>
              <a:t>empezar</a:t>
            </a:r>
            <a:r>
              <a:rPr lang="en" sz="1400" dirty="0"/>
              <a:t>: </a:t>
            </a:r>
            <a:r>
              <a:rPr lang="en" sz="1400" dirty="0">
                <a:hlinkClick r:id="rId3"/>
              </a:rPr>
              <a:t>enlace</a:t>
            </a:r>
            <a:endParaRPr lang="en" sz="14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El </a:t>
            </a:r>
            <a:r>
              <a:rPr lang="en" sz="1400" dirty="0" err="1"/>
              <a:t>teorema</a:t>
            </a:r>
            <a:r>
              <a:rPr lang="en" sz="1400" dirty="0"/>
              <a:t> de la </a:t>
            </a:r>
            <a:r>
              <a:rPr lang="en" sz="1400" dirty="0" err="1"/>
              <a:t>curva</a:t>
            </a:r>
            <a:r>
              <a:rPr lang="en" sz="1400" dirty="0"/>
              <a:t> de Jordan dice que, dada una </a:t>
            </a:r>
            <a:r>
              <a:rPr lang="en" sz="1400" dirty="0" err="1"/>
              <a:t>curva</a:t>
            </a:r>
            <a:r>
              <a:rPr lang="en" sz="1400" dirty="0"/>
              <a:t> </a:t>
            </a:r>
            <a:r>
              <a:rPr lang="en" sz="1400" dirty="0" err="1"/>
              <a:t>cerrada</a:t>
            </a:r>
            <a:r>
              <a:rPr lang="en" sz="1400" dirty="0"/>
              <a:t> simple, </a:t>
            </a:r>
            <a:r>
              <a:rPr lang="en" sz="1400" dirty="0" err="1"/>
              <a:t>donde</a:t>
            </a:r>
            <a:r>
              <a:rPr lang="en" sz="1400" dirty="0"/>
              <a:t> </a:t>
            </a:r>
            <a:r>
              <a:rPr lang="en" sz="1400" dirty="0" err="1"/>
              <a:t>claramente</a:t>
            </a:r>
            <a:r>
              <a:rPr lang="en" sz="1400" dirty="0"/>
              <a:t> solo hay una </a:t>
            </a:r>
            <a:r>
              <a:rPr lang="en" sz="1400" dirty="0" err="1"/>
              <a:t>regi</a:t>
            </a:r>
            <a:r>
              <a:rPr lang="es-ES" sz="1400" dirty="0" err="1"/>
              <a:t>ó</a:t>
            </a:r>
            <a:r>
              <a:rPr lang="en" sz="1400" dirty="0"/>
              <a:t>n interior y </a:t>
            </a:r>
            <a:r>
              <a:rPr lang="en" sz="1400" dirty="0" err="1"/>
              <a:t>otra</a:t>
            </a:r>
            <a:r>
              <a:rPr lang="en" sz="1400" dirty="0"/>
              <a:t> exterior, dos puntos </a:t>
            </a:r>
            <a:r>
              <a:rPr lang="en" sz="1400" dirty="0" err="1"/>
              <a:t>cualesquiera</a:t>
            </a:r>
            <a:r>
              <a:rPr lang="en" sz="1400" dirty="0"/>
              <a:t> </a:t>
            </a:r>
            <a:r>
              <a:rPr lang="en" sz="1400" dirty="0" err="1"/>
              <a:t>estarán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la </a:t>
            </a:r>
            <a:r>
              <a:rPr lang="en" sz="1400" dirty="0" err="1"/>
              <a:t>misma</a:t>
            </a:r>
            <a:r>
              <a:rPr lang="en" sz="1400" dirty="0"/>
              <a:t> </a:t>
            </a:r>
            <a:r>
              <a:rPr lang="en" sz="1400" dirty="0" err="1"/>
              <a:t>regi</a:t>
            </a:r>
            <a:r>
              <a:rPr lang="es-ES" sz="1400" dirty="0" err="1"/>
              <a:t>ón</a:t>
            </a:r>
            <a:r>
              <a:rPr lang="es-ES" sz="1400" dirty="0"/>
              <a:t> si trazando cualquier línea que los une, esta línea corta el dibujo un número par de veces.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Por tanto, si uno dos puntos del dibujo con una línea y corta la línea del dibujo un número impar de veces, entonces estarán en distinta región (uno dentro y otro fuera).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¿Están en la misma región?</a:t>
            </a:r>
            <a:endParaRPr sz="1400" dirty="0"/>
          </a:p>
        </p:txBody>
      </p:sp>
      <p:sp>
        <p:nvSpPr>
          <p:cNvPr id="4" name="Google Shape;447;p32">
            <a:extLst>
              <a:ext uri="{FF2B5EF4-FFF2-40B4-BE49-F238E27FC236}">
                <a16:creationId xmlns:a16="http://schemas.microsoft.com/office/drawing/2014/main" id="{66B0638B-B97A-E34C-84A8-CDDA87491E99}"/>
              </a:ext>
            </a:extLst>
          </p:cNvPr>
          <p:cNvSpPr txBox="1">
            <a:spLocks/>
          </p:cNvSpPr>
          <p:nvPr/>
        </p:nvSpPr>
        <p:spPr>
          <a:xfrm>
            <a:off x="1059444" y="536978"/>
            <a:ext cx="4421028" cy="462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ora"/>
              <a:buNone/>
              <a:defRPr sz="1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Alata"/>
              <a:buNone/>
              <a:defRPr sz="5200" b="0" i="0" u="none" strike="noStrike" cap="none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s-ES" sz="2000" dirty="0"/>
              <a:t>El teorema de la curva de </a:t>
            </a:r>
            <a:r>
              <a:rPr lang="es-ES" sz="2000" dirty="0" err="1"/>
              <a:t>Jordan</a:t>
            </a:r>
            <a:endParaRPr lang="es-E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7C71C0-66E9-894E-96B8-318CAC3A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90" y="1420451"/>
            <a:ext cx="3542358" cy="235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9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>
            <a:spLocks noGrp="1"/>
          </p:cNvSpPr>
          <p:nvPr>
            <p:ph type="subTitle" idx="1"/>
          </p:nvPr>
        </p:nvSpPr>
        <p:spPr>
          <a:xfrm>
            <a:off x="4969291" y="1658531"/>
            <a:ext cx="3410400" cy="1334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 </a:t>
            </a:r>
            <a:r>
              <a:rPr lang="en" dirty="0" err="1"/>
              <a:t>hecho</a:t>
            </a:r>
            <a:r>
              <a:rPr lang="en" dirty="0"/>
              <a:t>, </a:t>
            </a:r>
            <a:r>
              <a:rPr lang="es-ES" dirty="0"/>
              <a:t>p</a:t>
            </a:r>
            <a:r>
              <a:rPr lang="en" dirty="0" err="1"/>
              <a:t>odemos</a:t>
            </a:r>
            <a:r>
              <a:rPr lang="en" dirty="0"/>
              <a:t> </a:t>
            </a:r>
            <a:r>
              <a:rPr lang="en" dirty="0" err="1"/>
              <a:t>diseñar</a:t>
            </a:r>
            <a:r>
              <a:rPr lang="en" dirty="0"/>
              <a:t> una </a:t>
            </a:r>
            <a:r>
              <a:rPr lang="en" dirty="0" err="1"/>
              <a:t>estrategia</a:t>
            </a:r>
            <a:r>
              <a:rPr lang="en" dirty="0"/>
              <a:t> que </a:t>
            </a:r>
            <a:r>
              <a:rPr lang="en" dirty="0" err="1"/>
              <a:t>nos</a:t>
            </a:r>
            <a:r>
              <a:rPr lang="en" dirty="0"/>
              <a:t> </a:t>
            </a:r>
            <a:r>
              <a:rPr lang="en" dirty="0" err="1"/>
              <a:t>permita</a:t>
            </a:r>
            <a:r>
              <a:rPr lang="en" dirty="0"/>
              <a:t> saber </a:t>
            </a:r>
            <a:r>
              <a:rPr lang="en" dirty="0" err="1"/>
              <a:t>si</a:t>
            </a:r>
            <a:r>
              <a:rPr lang="en" dirty="0"/>
              <a:t> un punto </a:t>
            </a:r>
            <a:r>
              <a:rPr lang="en" dirty="0" err="1"/>
              <a:t>cualquiera</a:t>
            </a:r>
            <a:r>
              <a:rPr lang="en" dirty="0"/>
              <a:t> </a:t>
            </a:r>
            <a:r>
              <a:rPr lang="en" dirty="0" err="1"/>
              <a:t>está</a:t>
            </a:r>
            <a:r>
              <a:rPr lang="en" dirty="0"/>
              <a:t> </a:t>
            </a:r>
            <a:r>
              <a:rPr lang="en" dirty="0" err="1"/>
              <a:t>fuera</a:t>
            </a:r>
            <a:r>
              <a:rPr lang="en" dirty="0"/>
              <a:t> o </a:t>
            </a:r>
            <a:r>
              <a:rPr lang="en" dirty="0" err="1"/>
              <a:t>está</a:t>
            </a:r>
            <a:r>
              <a:rPr lang="en" dirty="0"/>
              <a:t> dentro. ¿Se </a:t>
            </a:r>
            <a:r>
              <a:rPr lang="en" dirty="0" err="1"/>
              <a:t>te</a:t>
            </a:r>
            <a:r>
              <a:rPr lang="en" dirty="0"/>
              <a:t> </a:t>
            </a:r>
            <a:r>
              <a:rPr lang="en" dirty="0" err="1"/>
              <a:t>ocurre</a:t>
            </a:r>
            <a:r>
              <a:rPr lang="en" dirty="0"/>
              <a:t> </a:t>
            </a:r>
            <a:r>
              <a:rPr lang="en" dirty="0" err="1"/>
              <a:t>cómo</a:t>
            </a:r>
            <a:r>
              <a:rPr lang="en" dirty="0"/>
              <a:t>?</a:t>
            </a:r>
            <a:endParaRPr dirty="0"/>
          </a:p>
        </p:txBody>
      </p:sp>
      <p:grpSp>
        <p:nvGrpSpPr>
          <p:cNvPr id="450" name="Google Shape;450;p32"/>
          <p:cNvGrpSpPr/>
          <p:nvPr/>
        </p:nvGrpSpPr>
        <p:grpSpPr>
          <a:xfrm>
            <a:off x="-1281910" y="-2660"/>
            <a:ext cx="3313515" cy="2321589"/>
            <a:chOff x="317894" y="-28792"/>
            <a:chExt cx="3285588" cy="2325077"/>
          </a:xfrm>
        </p:grpSpPr>
        <p:sp>
          <p:nvSpPr>
            <p:cNvPr id="451" name="Google Shape;451;p32"/>
            <p:cNvSpPr/>
            <p:nvPr/>
          </p:nvSpPr>
          <p:spPr>
            <a:xfrm>
              <a:off x="317894" y="-28792"/>
              <a:ext cx="1641456" cy="1499035"/>
            </a:xfrm>
            <a:custGeom>
              <a:avLst/>
              <a:gdLst/>
              <a:ahLst/>
              <a:cxnLst/>
              <a:rect l="l" t="t" r="r" b="b"/>
              <a:pathLst>
                <a:path w="19305" h="17630" extrusionOk="0">
                  <a:moveTo>
                    <a:pt x="16056" y="0"/>
                  </a:moveTo>
                  <a:lnTo>
                    <a:pt x="1" y="16052"/>
                  </a:lnTo>
                  <a:lnTo>
                    <a:pt x="25" y="16076"/>
                  </a:lnTo>
                  <a:lnTo>
                    <a:pt x="70" y="16031"/>
                  </a:lnTo>
                  <a:lnTo>
                    <a:pt x="1675" y="17629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90647" y="-28792"/>
              <a:ext cx="1913544" cy="1759134"/>
            </a:xfrm>
            <a:custGeom>
              <a:avLst/>
              <a:gdLst/>
              <a:ahLst/>
              <a:cxnLst/>
              <a:rect l="l" t="t" r="r" b="b"/>
              <a:pathLst>
                <a:path w="22505" h="20689" extrusionOk="0">
                  <a:moveTo>
                    <a:pt x="19255" y="0"/>
                  </a:moveTo>
                  <a:lnTo>
                    <a:pt x="1" y="19256"/>
                  </a:lnTo>
                  <a:lnTo>
                    <a:pt x="193" y="19067"/>
                  </a:lnTo>
                  <a:lnTo>
                    <a:pt x="1816" y="20689"/>
                  </a:lnTo>
                  <a:lnTo>
                    <a:pt x="22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867737" y="-28792"/>
              <a:ext cx="2190308" cy="2052054"/>
            </a:xfrm>
            <a:custGeom>
              <a:avLst/>
              <a:gdLst/>
              <a:ahLst/>
              <a:cxnLst/>
              <a:rect l="l" t="t" r="r" b="b"/>
              <a:pathLst>
                <a:path w="25760" h="24134" extrusionOk="0">
                  <a:moveTo>
                    <a:pt x="22517" y="0"/>
                  </a:moveTo>
                  <a:lnTo>
                    <a:pt x="1" y="22518"/>
                  </a:lnTo>
                  <a:lnTo>
                    <a:pt x="1627" y="24133"/>
                  </a:lnTo>
                  <a:lnTo>
                    <a:pt x="257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140150" y="-28792"/>
              <a:ext cx="2463332" cy="2325077"/>
            </a:xfrm>
            <a:custGeom>
              <a:avLst/>
              <a:gdLst/>
              <a:ahLst/>
              <a:cxnLst/>
              <a:rect l="l" t="t" r="r" b="b"/>
              <a:pathLst>
                <a:path w="28971" h="27345" extrusionOk="0">
                  <a:moveTo>
                    <a:pt x="25722" y="0"/>
                  </a:moveTo>
                  <a:lnTo>
                    <a:pt x="0" y="25722"/>
                  </a:lnTo>
                  <a:lnTo>
                    <a:pt x="1627" y="27344"/>
                  </a:lnTo>
                  <a:lnTo>
                    <a:pt x="28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etales de Matemáticas: 674. El laberinto de Jordan. RESOLUCIÓN">
            <a:extLst>
              <a:ext uri="{FF2B5EF4-FFF2-40B4-BE49-F238E27FC236}">
                <a16:creationId xmlns:a16="http://schemas.microsoft.com/office/drawing/2014/main" id="{191F7D08-B121-CD49-906D-D65258C5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98" y="626953"/>
            <a:ext cx="4265097" cy="28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69839"/>
      </p:ext>
    </p:extLst>
  </p:cSld>
  <p:clrMapOvr>
    <a:masterClrMapping/>
  </p:clrMapOvr>
</p:sld>
</file>

<file path=ppt/theme/theme1.xml><?xml version="1.0" encoding="utf-8"?>
<a:theme xmlns:a="http://schemas.openxmlformats.org/drawingml/2006/main" name="Methods of Teaching Reading by Slidesgo">
  <a:themeElements>
    <a:clrScheme name="Simple Light">
      <a:dk1>
        <a:srgbClr val="FFFFFF"/>
      </a:dk1>
      <a:lt1>
        <a:srgbClr val="FF7D84"/>
      </a:lt1>
      <a:dk2>
        <a:srgbClr val="FF545D"/>
      </a:dk2>
      <a:lt2>
        <a:srgbClr val="FA1155"/>
      </a:lt2>
      <a:accent1>
        <a:srgbClr val="69116B"/>
      </a:accent1>
      <a:accent2>
        <a:srgbClr val="B861BA"/>
      </a:accent2>
      <a:accent3>
        <a:srgbClr val="6DD6CC"/>
      </a:accent3>
      <a:accent4>
        <a:srgbClr val="FFC53B"/>
      </a:accent4>
      <a:accent5>
        <a:srgbClr val="FF545D"/>
      </a:accent5>
      <a:accent6>
        <a:srgbClr val="FA115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1104</Words>
  <Application>Microsoft Macintosh PowerPoint</Application>
  <PresentationFormat>Presentación en pantalla (16:9)</PresentationFormat>
  <Paragraphs>107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39" baseType="lpstr">
      <vt:lpstr>Arial</vt:lpstr>
      <vt:lpstr>Proxima Nova</vt:lpstr>
      <vt:lpstr>Wingdings</vt:lpstr>
      <vt:lpstr>Alata</vt:lpstr>
      <vt:lpstr>Roboto Condensed</vt:lpstr>
      <vt:lpstr>Didact Gothic</vt:lpstr>
      <vt:lpstr>Proxima Nova Semibold</vt:lpstr>
      <vt:lpstr>Loved by the King</vt:lpstr>
      <vt:lpstr>Lora</vt:lpstr>
      <vt:lpstr>Methods of Teaching Reading by Slidesgo</vt:lpstr>
      <vt:lpstr>Slidesgo Final Pages</vt:lpstr>
      <vt:lpstr>Aplicaciones de la topología en el aula</vt:lpstr>
      <vt:lpstr>Índice</vt:lpstr>
      <vt:lpstr>01</vt:lpstr>
      <vt:lpstr>Ejercicio 1</vt:lpstr>
      <vt:lpstr>Ejercicio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Representaciones topológicas</vt:lpstr>
      <vt:lpstr>¿Qué es un grafo?</vt:lpstr>
      <vt:lpstr>Otras cuestiones</vt:lpstr>
      <vt:lpstr>Otras cuestiones</vt:lpstr>
      <vt:lpstr>¿Puedes pasar por las cada arista sólo una vez?</vt:lpstr>
      <vt:lpstr>¿Puedes pasar por las cada arista sólo una vez?</vt:lpstr>
      <vt:lpstr>Presentación de PowerPoint</vt:lpstr>
      <vt:lpstr>¿Puedes pasar por las cada vértice sólo una vez?</vt:lpstr>
      <vt:lpstr>3- Postulados de Euler</vt:lpstr>
      <vt:lpstr>¿Postulados de Euler</vt:lpstr>
      <vt:lpstr>Postulados de Euler</vt:lpstr>
      <vt:lpstr>Representación numérica de un grafo</vt:lpstr>
      <vt:lpstr>Práctica de grafos</vt:lpstr>
      <vt:lpstr>Iniciación a los grafos en EI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Teaching Reading</dc:title>
  <cp:lastModifiedBy>Saez Maestro, Eva</cp:lastModifiedBy>
  <cp:revision>11</cp:revision>
  <dcterms:modified xsi:type="dcterms:W3CDTF">2022-10-28T09:30:02Z</dcterms:modified>
</cp:coreProperties>
</file>